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2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Lst>
  <p:sldSz cx="18288000" cy="10287000"/>
  <p:notesSz cx="10287000" cy="18288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2880">
          <p15:clr>
            <a:srgbClr val="000000"/>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28" roundtripDataSignature="AMtx7mj5jY54azRShCfmdLuAlrJUalpdFg=="/>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C0C44BA-5134-411C-958F-DF1FE71EAEB1}">
  <a:tblStyle styleId="{8C0C44BA-5134-411C-958F-DF1FE71EAEB1}" styleName="Table_0">
    <a:wholeTbl>
      <a:tcTxStyle b="off" i="off">
        <a:font>
          <a:latin typeface="Arial"/>
          <a:ea typeface="Arial"/>
          <a:cs typeface="Arial"/>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8ECF4"/>
          </a:solidFill>
        </a:fill>
      </a:tcStyle>
    </a:wholeTbl>
    <a:band1H>
      <a:tcTxStyle/>
      <a:tcStyle>
        <a:tcBdr/>
        <a:fill>
          <a:solidFill>
            <a:srgbClr val="CFD7E7"/>
          </a:solidFill>
        </a:fill>
      </a:tcStyle>
    </a:band1H>
    <a:band2H>
      <a:tcTxStyle/>
      <a:tcStyle>
        <a:tcBdr/>
      </a:tcStyle>
    </a:band2H>
    <a:band1V>
      <a:tcTxStyle/>
      <a:tcStyle>
        <a:tcBdr/>
        <a:fill>
          <a:solidFill>
            <a:srgbClr val="CFD7E7"/>
          </a:solidFill>
        </a:fill>
      </a:tcStyle>
    </a:band1V>
    <a:band2V>
      <a:tcTxStyle/>
      <a:tcStyle>
        <a:tcBdr/>
      </a:tcStyle>
    </a:band2V>
    <a:lastCol>
      <a:tcTxStyle b="on" i="off">
        <a:font>
          <a:latin typeface="Arial"/>
          <a:ea typeface="Arial"/>
          <a:cs typeface="Arial"/>
        </a:font>
        <a:schemeClr val="lt1"/>
      </a:tcTxStyle>
      <a:tcStyle>
        <a:tcBdr/>
        <a:fill>
          <a:solidFill>
            <a:schemeClr val="accent1"/>
          </a:solidFill>
        </a:fill>
      </a:tcStyle>
    </a:lastCol>
    <a:firstCol>
      <a:tcTxStyle b="on" i="off">
        <a:font>
          <a:latin typeface="Arial"/>
          <a:ea typeface="Arial"/>
          <a:cs typeface="Arial"/>
        </a:font>
        <a:schemeClr val="lt1"/>
      </a:tcTxStyle>
      <a:tcStyle>
        <a:tcBdr/>
        <a:fill>
          <a:solidFill>
            <a:schemeClr val="accent1"/>
          </a:solidFill>
        </a:fill>
      </a:tcStyle>
    </a:firstCol>
    <a:lastRow>
      <a:tcTxStyle b="on" i="off">
        <a:font>
          <a:latin typeface="Arial"/>
          <a:ea typeface="Arial"/>
          <a:cs typeface="Arial"/>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Arial"/>
          <a:ea typeface="Arial"/>
          <a:cs typeface="Arial"/>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6242" autoAdjust="0"/>
  </p:normalViewPr>
  <p:slideViewPr>
    <p:cSldViewPr snapToGrid="0">
      <p:cViewPr varScale="1">
        <p:scale>
          <a:sx n="71" d="100"/>
          <a:sy n="71" d="100"/>
        </p:scale>
        <p:origin x="714" y="54"/>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customschemas.google.com/relationships/presentationmetadata" Target="meta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714825" y="1371600"/>
            <a:ext cx="6858325" cy="6858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1028700" y="8686800"/>
            <a:ext cx="8229600" cy="82296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1028700" y="8686800"/>
            <a:ext cx="8229600" cy="8229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82" name="Google Shape;82;p1:notes"/>
          <p:cNvSpPr>
            <a:spLocks noGrp="1" noRot="1" noChangeAspect="1"/>
          </p:cNvSpPr>
          <p:nvPr>
            <p:ph type="sldImg" idx="2"/>
          </p:nvPr>
        </p:nvSpPr>
        <p:spPr>
          <a:xfrm>
            <a:off x="1714825" y="1371600"/>
            <a:ext cx="6858325" cy="6858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116e922a2d1_11_92:notes"/>
          <p:cNvSpPr txBox="1">
            <a:spLocks noGrp="1"/>
          </p:cNvSpPr>
          <p:nvPr>
            <p:ph type="body" idx="1"/>
          </p:nvPr>
        </p:nvSpPr>
        <p:spPr>
          <a:xfrm>
            <a:off x="1028700" y="8686800"/>
            <a:ext cx="8229600" cy="8229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254" name="Google Shape;254;g116e922a2d1_11_92:notes"/>
          <p:cNvSpPr>
            <a:spLocks noGrp="1" noRot="1" noChangeAspect="1"/>
          </p:cNvSpPr>
          <p:nvPr>
            <p:ph type="sldImg" idx="2"/>
          </p:nvPr>
        </p:nvSpPr>
        <p:spPr>
          <a:xfrm>
            <a:off x="-952500" y="1371600"/>
            <a:ext cx="12192000" cy="6858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116e922a2d1_11_112:notes"/>
          <p:cNvSpPr txBox="1">
            <a:spLocks noGrp="1"/>
          </p:cNvSpPr>
          <p:nvPr>
            <p:ph type="body" idx="1"/>
          </p:nvPr>
        </p:nvSpPr>
        <p:spPr>
          <a:xfrm>
            <a:off x="1028700" y="8686800"/>
            <a:ext cx="8229600" cy="8229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76" name="Google Shape;276;g116e922a2d1_11_112:notes"/>
          <p:cNvSpPr>
            <a:spLocks noGrp="1" noRot="1" noChangeAspect="1"/>
          </p:cNvSpPr>
          <p:nvPr>
            <p:ph type="sldImg" idx="2"/>
          </p:nvPr>
        </p:nvSpPr>
        <p:spPr>
          <a:xfrm>
            <a:off x="-952500" y="1371600"/>
            <a:ext cx="12192000" cy="6858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116e922a2d1_11_152:notes"/>
          <p:cNvSpPr txBox="1">
            <a:spLocks noGrp="1"/>
          </p:cNvSpPr>
          <p:nvPr>
            <p:ph type="body" idx="1"/>
          </p:nvPr>
        </p:nvSpPr>
        <p:spPr>
          <a:xfrm>
            <a:off x="1028700" y="8686800"/>
            <a:ext cx="8229600" cy="8229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93" name="Google Shape;293;g116e922a2d1_11_152:notes"/>
          <p:cNvSpPr>
            <a:spLocks noGrp="1" noRot="1" noChangeAspect="1"/>
          </p:cNvSpPr>
          <p:nvPr>
            <p:ph type="sldImg" idx="2"/>
          </p:nvPr>
        </p:nvSpPr>
        <p:spPr>
          <a:xfrm>
            <a:off x="-952500" y="1371600"/>
            <a:ext cx="12192000" cy="6858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116d531e49d_0_33:notes"/>
          <p:cNvSpPr txBox="1">
            <a:spLocks noGrp="1"/>
          </p:cNvSpPr>
          <p:nvPr>
            <p:ph type="body" idx="1"/>
          </p:nvPr>
        </p:nvSpPr>
        <p:spPr>
          <a:xfrm>
            <a:off x="1028700" y="8686800"/>
            <a:ext cx="8229600" cy="8229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14" name="Google Shape;314;g116d531e49d_0_33:notes"/>
          <p:cNvSpPr>
            <a:spLocks noGrp="1" noRot="1" noChangeAspect="1"/>
          </p:cNvSpPr>
          <p:nvPr>
            <p:ph type="sldImg" idx="2"/>
          </p:nvPr>
        </p:nvSpPr>
        <p:spPr>
          <a:xfrm>
            <a:off x="-952500" y="1371600"/>
            <a:ext cx="12192000" cy="6858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g116d531e49d_0_214:notes"/>
          <p:cNvSpPr txBox="1">
            <a:spLocks noGrp="1"/>
          </p:cNvSpPr>
          <p:nvPr>
            <p:ph type="body" idx="1"/>
          </p:nvPr>
        </p:nvSpPr>
        <p:spPr>
          <a:xfrm>
            <a:off x="1028700" y="8686800"/>
            <a:ext cx="8229600" cy="8229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33" name="Google Shape;333;g116d531e49d_0_214:notes"/>
          <p:cNvSpPr>
            <a:spLocks noGrp="1" noRot="1" noChangeAspect="1"/>
          </p:cNvSpPr>
          <p:nvPr>
            <p:ph type="sldImg" idx="2"/>
          </p:nvPr>
        </p:nvSpPr>
        <p:spPr>
          <a:xfrm>
            <a:off x="-952500" y="1371600"/>
            <a:ext cx="12192000" cy="6858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g116d531e49d_0_4:notes"/>
          <p:cNvSpPr txBox="1">
            <a:spLocks noGrp="1"/>
          </p:cNvSpPr>
          <p:nvPr>
            <p:ph type="body" idx="1"/>
          </p:nvPr>
        </p:nvSpPr>
        <p:spPr>
          <a:xfrm>
            <a:off x="1028700" y="8686800"/>
            <a:ext cx="8229600" cy="8229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50" name="Google Shape;350;g116d531e49d_0_4:notes"/>
          <p:cNvSpPr>
            <a:spLocks noGrp="1" noRot="1" noChangeAspect="1"/>
          </p:cNvSpPr>
          <p:nvPr>
            <p:ph type="sldImg" idx="2"/>
          </p:nvPr>
        </p:nvSpPr>
        <p:spPr>
          <a:xfrm>
            <a:off x="-952500" y="1371600"/>
            <a:ext cx="12192000" cy="6858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g116e922a2d1_11_128:notes"/>
          <p:cNvSpPr txBox="1">
            <a:spLocks noGrp="1"/>
          </p:cNvSpPr>
          <p:nvPr>
            <p:ph type="body" idx="1"/>
          </p:nvPr>
        </p:nvSpPr>
        <p:spPr>
          <a:xfrm>
            <a:off x="1028700" y="8686800"/>
            <a:ext cx="8229600" cy="8229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67" name="Google Shape;367;g116e922a2d1_11_128:notes"/>
          <p:cNvSpPr>
            <a:spLocks noGrp="1" noRot="1" noChangeAspect="1"/>
          </p:cNvSpPr>
          <p:nvPr>
            <p:ph type="sldImg" idx="2"/>
          </p:nvPr>
        </p:nvSpPr>
        <p:spPr>
          <a:xfrm>
            <a:off x="-952500" y="1371600"/>
            <a:ext cx="12192000" cy="6858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116e922a2d1_11_172:notes"/>
          <p:cNvSpPr txBox="1">
            <a:spLocks noGrp="1"/>
          </p:cNvSpPr>
          <p:nvPr>
            <p:ph type="body" idx="1"/>
          </p:nvPr>
        </p:nvSpPr>
        <p:spPr>
          <a:xfrm>
            <a:off x="1028700" y="8686800"/>
            <a:ext cx="8229600" cy="8229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92" name="Google Shape;392;g116e922a2d1_11_172:notes"/>
          <p:cNvSpPr>
            <a:spLocks noGrp="1" noRot="1" noChangeAspect="1"/>
          </p:cNvSpPr>
          <p:nvPr>
            <p:ph type="sldImg" idx="2"/>
          </p:nvPr>
        </p:nvSpPr>
        <p:spPr>
          <a:xfrm>
            <a:off x="-952500" y="1371600"/>
            <a:ext cx="12192000" cy="6858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g116d531e49d_0_274:notes"/>
          <p:cNvSpPr txBox="1">
            <a:spLocks noGrp="1"/>
          </p:cNvSpPr>
          <p:nvPr>
            <p:ph type="body" idx="1"/>
          </p:nvPr>
        </p:nvSpPr>
        <p:spPr>
          <a:xfrm>
            <a:off x="1028700" y="8686800"/>
            <a:ext cx="8229600" cy="8229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06" name="Google Shape;406;g116d531e49d_0_274:notes"/>
          <p:cNvSpPr>
            <a:spLocks noGrp="1" noRot="1" noChangeAspect="1"/>
          </p:cNvSpPr>
          <p:nvPr>
            <p:ph type="sldImg" idx="2"/>
          </p:nvPr>
        </p:nvSpPr>
        <p:spPr>
          <a:xfrm>
            <a:off x="-952500" y="1371600"/>
            <a:ext cx="12192000" cy="6858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g116e922a2d1_11_183:notes"/>
          <p:cNvSpPr txBox="1">
            <a:spLocks noGrp="1"/>
          </p:cNvSpPr>
          <p:nvPr>
            <p:ph type="body" idx="1"/>
          </p:nvPr>
        </p:nvSpPr>
        <p:spPr>
          <a:xfrm>
            <a:off x="1028700" y="8686800"/>
            <a:ext cx="8229600" cy="8229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23" name="Google Shape;423;g116e922a2d1_11_183:notes"/>
          <p:cNvSpPr>
            <a:spLocks noGrp="1" noRot="1" noChangeAspect="1"/>
          </p:cNvSpPr>
          <p:nvPr>
            <p:ph type="sldImg" idx="2"/>
          </p:nvPr>
        </p:nvSpPr>
        <p:spPr>
          <a:xfrm>
            <a:off x="-952500" y="1371600"/>
            <a:ext cx="12192000" cy="6858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2:notes"/>
          <p:cNvSpPr txBox="1">
            <a:spLocks noGrp="1"/>
          </p:cNvSpPr>
          <p:nvPr>
            <p:ph type="body" idx="1"/>
          </p:nvPr>
        </p:nvSpPr>
        <p:spPr>
          <a:xfrm>
            <a:off x="1028700" y="8686800"/>
            <a:ext cx="8229600" cy="8229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6" name="Google Shape;96;p2:notes"/>
          <p:cNvSpPr>
            <a:spLocks noGrp="1" noRot="1" noChangeAspect="1"/>
          </p:cNvSpPr>
          <p:nvPr>
            <p:ph type="sldImg" idx="2"/>
          </p:nvPr>
        </p:nvSpPr>
        <p:spPr>
          <a:xfrm>
            <a:off x="1714825" y="1371600"/>
            <a:ext cx="6858325" cy="6858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
        <p:cNvGrpSpPr/>
        <p:nvPr/>
      </p:nvGrpSpPr>
      <p:grpSpPr>
        <a:xfrm>
          <a:off x="0" y="0"/>
          <a:ext cx="0" cy="0"/>
          <a:chOff x="0" y="0"/>
          <a:chExt cx="0" cy="0"/>
        </a:xfrm>
      </p:grpSpPr>
      <p:sp>
        <p:nvSpPr>
          <p:cNvPr id="448" name="Google Shape;448;g116d531e49d_0_363:notes"/>
          <p:cNvSpPr txBox="1">
            <a:spLocks noGrp="1"/>
          </p:cNvSpPr>
          <p:nvPr>
            <p:ph type="body" idx="1"/>
          </p:nvPr>
        </p:nvSpPr>
        <p:spPr>
          <a:xfrm>
            <a:off x="1028700" y="8686800"/>
            <a:ext cx="8229600" cy="8229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49" name="Google Shape;449;g116d531e49d_0_363:notes"/>
          <p:cNvSpPr>
            <a:spLocks noGrp="1" noRot="1" noChangeAspect="1"/>
          </p:cNvSpPr>
          <p:nvPr>
            <p:ph type="sldImg" idx="2"/>
          </p:nvPr>
        </p:nvSpPr>
        <p:spPr>
          <a:xfrm>
            <a:off x="-952500" y="1371600"/>
            <a:ext cx="12192000" cy="6858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5"/>
        <p:cNvGrpSpPr/>
        <p:nvPr/>
      </p:nvGrpSpPr>
      <p:grpSpPr>
        <a:xfrm>
          <a:off x="0" y="0"/>
          <a:ext cx="0" cy="0"/>
          <a:chOff x="0" y="0"/>
          <a:chExt cx="0" cy="0"/>
        </a:xfrm>
      </p:grpSpPr>
      <p:sp>
        <p:nvSpPr>
          <p:cNvPr id="456" name="Google Shape;456;g116d531e49d_0_340:notes"/>
          <p:cNvSpPr txBox="1">
            <a:spLocks noGrp="1"/>
          </p:cNvSpPr>
          <p:nvPr>
            <p:ph type="body" idx="1"/>
          </p:nvPr>
        </p:nvSpPr>
        <p:spPr>
          <a:xfrm>
            <a:off x="1028700" y="8686800"/>
            <a:ext cx="8229600" cy="8229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57" name="Google Shape;457;g116d531e49d_0_340:notes"/>
          <p:cNvSpPr>
            <a:spLocks noGrp="1" noRot="1" noChangeAspect="1"/>
          </p:cNvSpPr>
          <p:nvPr>
            <p:ph type="sldImg" idx="2"/>
          </p:nvPr>
        </p:nvSpPr>
        <p:spPr>
          <a:xfrm>
            <a:off x="1714825" y="1371600"/>
            <a:ext cx="6858300" cy="6858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p3:notes"/>
          <p:cNvSpPr txBox="1">
            <a:spLocks noGrp="1"/>
          </p:cNvSpPr>
          <p:nvPr>
            <p:ph type="body" idx="1"/>
          </p:nvPr>
        </p:nvSpPr>
        <p:spPr>
          <a:xfrm>
            <a:off x="1028700" y="8686800"/>
            <a:ext cx="8229600" cy="8229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24" name="Google Shape;124;p3:notes"/>
          <p:cNvSpPr>
            <a:spLocks noGrp="1" noRot="1" noChangeAspect="1"/>
          </p:cNvSpPr>
          <p:nvPr>
            <p:ph type="sldImg" idx="2"/>
          </p:nvPr>
        </p:nvSpPr>
        <p:spPr>
          <a:xfrm>
            <a:off x="1714825" y="1371600"/>
            <a:ext cx="6858325" cy="6858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116e922a2d1_1_0:notes"/>
          <p:cNvSpPr txBox="1">
            <a:spLocks noGrp="1"/>
          </p:cNvSpPr>
          <p:nvPr>
            <p:ph type="body" idx="1"/>
          </p:nvPr>
        </p:nvSpPr>
        <p:spPr>
          <a:xfrm>
            <a:off x="1028700" y="8686800"/>
            <a:ext cx="8229600" cy="8229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9" name="Google Shape;149;g116e922a2d1_1_0:notes"/>
          <p:cNvSpPr>
            <a:spLocks noGrp="1" noRot="1" noChangeAspect="1"/>
          </p:cNvSpPr>
          <p:nvPr>
            <p:ph type="sldImg" idx="2"/>
          </p:nvPr>
        </p:nvSpPr>
        <p:spPr>
          <a:xfrm>
            <a:off x="-952500" y="1371600"/>
            <a:ext cx="12192000" cy="6858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116e922a2d1_1_16:notes"/>
          <p:cNvSpPr txBox="1">
            <a:spLocks noGrp="1"/>
          </p:cNvSpPr>
          <p:nvPr>
            <p:ph type="body" idx="1"/>
          </p:nvPr>
        </p:nvSpPr>
        <p:spPr>
          <a:xfrm>
            <a:off x="1028700" y="8686800"/>
            <a:ext cx="8229600" cy="8229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64" name="Google Shape;164;g116e922a2d1_1_16:notes"/>
          <p:cNvSpPr>
            <a:spLocks noGrp="1" noRot="1" noChangeAspect="1"/>
          </p:cNvSpPr>
          <p:nvPr>
            <p:ph type="sldImg" idx="2"/>
          </p:nvPr>
        </p:nvSpPr>
        <p:spPr>
          <a:xfrm>
            <a:off x="-952500" y="1371600"/>
            <a:ext cx="12192000" cy="6858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116e922a2d1_11_16:notes"/>
          <p:cNvSpPr txBox="1">
            <a:spLocks noGrp="1"/>
          </p:cNvSpPr>
          <p:nvPr>
            <p:ph type="body" idx="1"/>
          </p:nvPr>
        </p:nvSpPr>
        <p:spPr>
          <a:xfrm>
            <a:off x="1028700" y="8686800"/>
            <a:ext cx="8229600" cy="8229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90" name="Google Shape;190;g116e922a2d1_11_16:notes"/>
          <p:cNvSpPr>
            <a:spLocks noGrp="1" noRot="1" noChangeAspect="1"/>
          </p:cNvSpPr>
          <p:nvPr>
            <p:ph type="sldImg" idx="2"/>
          </p:nvPr>
        </p:nvSpPr>
        <p:spPr>
          <a:xfrm>
            <a:off x="-952500" y="1371600"/>
            <a:ext cx="12192000" cy="6858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116e922a2d1_16_0:notes"/>
          <p:cNvSpPr txBox="1">
            <a:spLocks noGrp="1"/>
          </p:cNvSpPr>
          <p:nvPr>
            <p:ph type="body" idx="1"/>
          </p:nvPr>
        </p:nvSpPr>
        <p:spPr>
          <a:xfrm>
            <a:off x="1028700" y="8686800"/>
            <a:ext cx="8229600" cy="8229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05" name="Google Shape;205;g116e922a2d1_16_0:notes"/>
          <p:cNvSpPr>
            <a:spLocks noGrp="1" noRot="1" noChangeAspect="1"/>
          </p:cNvSpPr>
          <p:nvPr>
            <p:ph type="sldImg" idx="2"/>
          </p:nvPr>
        </p:nvSpPr>
        <p:spPr>
          <a:xfrm>
            <a:off x="-952500" y="1371600"/>
            <a:ext cx="12192000" cy="6858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116e922a2d1_11_57:notes"/>
          <p:cNvSpPr txBox="1">
            <a:spLocks noGrp="1"/>
          </p:cNvSpPr>
          <p:nvPr>
            <p:ph type="body" idx="1"/>
          </p:nvPr>
        </p:nvSpPr>
        <p:spPr>
          <a:xfrm>
            <a:off x="1028700" y="8686800"/>
            <a:ext cx="8229600" cy="8229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17" name="Google Shape;217;g116e922a2d1_11_57:notes"/>
          <p:cNvSpPr>
            <a:spLocks noGrp="1" noRot="1" noChangeAspect="1"/>
          </p:cNvSpPr>
          <p:nvPr>
            <p:ph type="sldImg" idx="2"/>
          </p:nvPr>
        </p:nvSpPr>
        <p:spPr>
          <a:xfrm>
            <a:off x="-952500" y="1371600"/>
            <a:ext cx="12192000" cy="6858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116e922a2d1_11_74:notes"/>
          <p:cNvSpPr txBox="1">
            <a:spLocks noGrp="1"/>
          </p:cNvSpPr>
          <p:nvPr>
            <p:ph type="body" idx="1"/>
          </p:nvPr>
        </p:nvSpPr>
        <p:spPr>
          <a:xfrm>
            <a:off x="1028700" y="8686800"/>
            <a:ext cx="8229600" cy="8229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35" name="Google Shape;235;g116e922a2d1_11_74:notes"/>
          <p:cNvSpPr>
            <a:spLocks noGrp="1" noRot="1" noChangeAspect="1"/>
          </p:cNvSpPr>
          <p:nvPr>
            <p:ph type="sldImg" idx="2"/>
          </p:nvPr>
        </p:nvSpPr>
        <p:spPr>
          <a:xfrm>
            <a:off x="-952500" y="1371600"/>
            <a:ext cx="12192000" cy="6858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1"/>
        <p:cNvGrpSpPr/>
        <p:nvPr/>
      </p:nvGrpSpPr>
      <p:grpSpPr>
        <a:xfrm>
          <a:off x="0" y="0"/>
          <a:ext cx="0" cy="0"/>
          <a:chOff x="0" y="0"/>
          <a:chExt cx="0" cy="0"/>
        </a:xfrm>
      </p:grpSpPr>
      <p:sp>
        <p:nvSpPr>
          <p:cNvPr id="12" name="Google Shape;12;p11"/>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 name="Google Shape;13;p11"/>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a:endParaRPr/>
          </a:p>
        </p:txBody>
      </p:sp>
      <p:sp>
        <p:nvSpPr>
          <p:cNvPr id="14" name="Google Shape;14;p1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 name="Google Shape;15;p1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 name="Google Shape;16;p1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20"/>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20"/>
          <p:cNvSpPr txBox="1">
            <a:spLocks noGrp="1"/>
          </p:cNvSpPr>
          <p:nvPr>
            <p:ph type="body" idx="1"/>
          </p:nvPr>
        </p:nvSpPr>
        <p:spPr>
          <a:xfrm rot="5400000">
            <a:off x="2309019" y="-251618"/>
            <a:ext cx="4525963" cy="82296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71" name="Google Shape;71;p2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2" name="Google Shape;72;p2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2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21"/>
          <p:cNvSpPr txBox="1">
            <a:spLocks noGrp="1"/>
          </p:cNvSpPr>
          <p:nvPr>
            <p:ph type="title"/>
          </p:nvPr>
        </p:nvSpPr>
        <p:spPr>
          <a:xfrm rot="5400000">
            <a:off x="4732338" y="2171701"/>
            <a:ext cx="5851525" cy="20574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21"/>
          <p:cNvSpPr txBox="1">
            <a:spLocks noGrp="1"/>
          </p:cNvSpPr>
          <p:nvPr>
            <p:ph type="body" idx="1"/>
          </p:nvPr>
        </p:nvSpPr>
        <p:spPr>
          <a:xfrm rot="5400000">
            <a:off x="541338" y="190500"/>
            <a:ext cx="5851525" cy="60198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77" name="Google Shape;77;p2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8" name="Google Shape;78;p2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9" name="Google Shape;79;p2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7"/>
        <p:cNvGrpSpPr/>
        <p:nvPr/>
      </p:nvGrpSpPr>
      <p:grpSpPr>
        <a:xfrm>
          <a:off x="0" y="0"/>
          <a:ext cx="0" cy="0"/>
          <a:chOff x="0" y="0"/>
          <a:chExt cx="0" cy="0"/>
        </a:xfrm>
      </p:grpSpPr>
      <p:sp>
        <p:nvSpPr>
          <p:cNvPr id="18" name="Google Shape;18;p12"/>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12"/>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0" name="Google Shape;20;p1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1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 name="Google Shape;22;p1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3"/>
        <p:cNvGrpSpPr/>
        <p:nvPr/>
      </p:nvGrpSpPr>
      <p:grpSpPr>
        <a:xfrm>
          <a:off x="0" y="0"/>
          <a:ext cx="0" cy="0"/>
          <a:chOff x="0" y="0"/>
          <a:chExt cx="0" cy="0"/>
        </a:xfrm>
      </p:grpSpPr>
      <p:sp>
        <p:nvSpPr>
          <p:cNvPr id="24" name="Google Shape;24;p13"/>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chemeClr val="dk1"/>
              </a:buClr>
              <a:buSzPts val="4000"/>
              <a:buFont typeface="Calibri"/>
              <a:buNone/>
              <a:defRPr sz="4000" b="1"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13"/>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00"/>
              </a:spcBef>
              <a:spcAft>
                <a:spcPts val="0"/>
              </a:spcAft>
              <a:buClr>
                <a:srgbClr val="888888"/>
              </a:buClr>
              <a:buSzPts val="2000"/>
              <a:buNone/>
              <a:defRPr sz="2000">
                <a:solidFill>
                  <a:srgbClr val="888888"/>
                </a:solidFill>
              </a:defRPr>
            </a:lvl1pPr>
            <a:lvl2pPr marL="914400" lvl="1" indent="-228600" algn="l">
              <a:lnSpc>
                <a:spcPct val="100000"/>
              </a:lnSpc>
              <a:spcBef>
                <a:spcPts val="360"/>
              </a:spcBef>
              <a:spcAft>
                <a:spcPts val="0"/>
              </a:spcAft>
              <a:buClr>
                <a:srgbClr val="888888"/>
              </a:buClr>
              <a:buSzPts val="1800"/>
              <a:buNone/>
              <a:defRPr sz="1800">
                <a:solidFill>
                  <a:srgbClr val="888888"/>
                </a:solidFill>
              </a:defRPr>
            </a:lvl2pPr>
            <a:lvl3pPr marL="1371600" lvl="2" indent="-228600" algn="l">
              <a:lnSpc>
                <a:spcPct val="100000"/>
              </a:lnSpc>
              <a:spcBef>
                <a:spcPts val="320"/>
              </a:spcBef>
              <a:spcAft>
                <a:spcPts val="0"/>
              </a:spcAft>
              <a:buClr>
                <a:srgbClr val="888888"/>
              </a:buClr>
              <a:buSzPts val="1600"/>
              <a:buNone/>
              <a:defRPr sz="1600">
                <a:solidFill>
                  <a:srgbClr val="888888"/>
                </a:solidFill>
              </a:defRPr>
            </a:lvl3pPr>
            <a:lvl4pPr marL="1828800" lvl="3" indent="-228600" algn="l">
              <a:lnSpc>
                <a:spcPct val="100000"/>
              </a:lnSpc>
              <a:spcBef>
                <a:spcPts val="280"/>
              </a:spcBef>
              <a:spcAft>
                <a:spcPts val="0"/>
              </a:spcAft>
              <a:buClr>
                <a:srgbClr val="888888"/>
              </a:buClr>
              <a:buSzPts val="1400"/>
              <a:buNone/>
              <a:defRPr sz="1400">
                <a:solidFill>
                  <a:srgbClr val="888888"/>
                </a:solidFill>
              </a:defRPr>
            </a:lvl4pPr>
            <a:lvl5pPr marL="2286000" lvl="4" indent="-228600" algn="l">
              <a:lnSpc>
                <a:spcPct val="100000"/>
              </a:lnSpc>
              <a:spcBef>
                <a:spcPts val="280"/>
              </a:spcBef>
              <a:spcAft>
                <a:spcPts val="0"/>
              </a:spcAft>
              <a:buClr>
                <a:srgbClr val="888888"/>
              </a:buClr>
              <a:buSzPts val="1400"/>
              <a:buNone/>
              <a:defRPr sz="1400">
                <a:solidFill>
                  <a:srgbClr val="888888"/>
                </a:solidFill>
              </a:defRPr>
            </a:lvl5pPr>
            <a:lvl6pPr marL="2743200" lvl="5" indent="-228600" algn="l">
              <a:lnSpc>
                <a:spcPct val="100000"/>
              </a:lnSpc>
              <a:spcBef>
                <a:spcPts val="280"/>
              </a:spcBef>
              <a:spcAft>
                <a:spcPts val="0"/>
              </a:spcAft>
              <a:buClr>
                <a:srgbClr val="888888"/>
              </a:buClr>
              <a:buSzPts val="1400"/>
              <a:buNone/>
              <a:defRPr sz="1400">
                <a:solidFill>
                  <a:srgbClr val="888888"/>
                </a:solidFill>
              </a:defRPr>
            </a:lvl6pPr>
            <a:lvl7pPr marL="3200400" lvl="6" indent="-228600" algn="l">
              <a:lnSpc>
                <a:spcPct val="100000"/>
              </a:lnSpc>
              <a:spcBef>
                <a:spcPts val="280"/>
              </a:spcBef>
              <a:spcAft>
                <a:spcPts val="0"/>
              </a:spcAft>
              <a:buClr>
                <a:srgbClr val="888888"/>
              </a:buClr>
              <a:buSzPts val="1400"/>
              <a:buNone/>
              <a:defRPr sz="1400">
                <a:solidFill>
                  <a:srgbClr val="888888"/>
                </a:solidFill>
              </a:defRPr>
            </a:lvl7pPr>
            <a:lvl8pPr marL="3657600" lvl="7" indent="-228600" algn="l">
              <a:lnSpc>
                <a:spcPct val="100000"/>
              </a:lnSpc>
              <a:spcBef>
                <a:spcPts val="280"/>
              </a:spcBef>
              <a:spcAft>
                <a:spcPts val="0"/>
              </a:spcAft>
              <a:buClr>
                <a:srgbClr val="888888"/>
              </a:buClr>
              <a:buSzPts val="1400"/>
              <a:buNone/>
              <a:defRPr sz="1400">
                <a:solidFill>
                  <a:srgbClr val="888888"/>
                </a:solidFill>
              </a:defRPr>
            </a:lvl8pPr>
            <a:lvl9pPr marL="4114800" lvl="8" indent="-228600" algn="l">
              <a:lnSpc>
                <a:spcPct val="100000"/>
              </a:lnSpc>
              <a:spcBef>
                <a:spcPts val="280"/>
              </a:spcBef>
              <a:spcAft>
                <a:spcPts val="0"/>
              </a:spcAft>
              <a:buClr>
                <a:srgbClr val="888888"/>
              </a:buClr>
              <a:buSzPts val="1400"/>
              <a:buNone/>
              <a:defRPr sz="1400">
                <a:solidFill>
                  <a:srgbClr val="888888"/>
                </a:solidFill>
              </a:defRPr>
            </a:lvl9pPr>
          </a:lstStyle>
          <a:p>
            <a:endParaRPr/>
          </a:p>
        </p:txBody>
      </p:sp>
      <p:sp>
        <p:nvSpPr>
          <p:cNvPr id="26" name="Google Shape;26;p1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1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1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9"/>
        <p:cNvGrpSpPr/>
        <p:nvPr/>
      </p:nvGrpSpPr>
      <p:grpSpPr>
        <a:xfrm>
          <a:off x="0" y="0"/>
          <a:ext cx="0" cy="0"/>
          <a:chOff x="0" y="0"/>
          <a:chExt cx="0" cy="0"/>
        </a:xfrm>
      </p:grpSpPr>
      <p:sp>
        <p:nvSpPr>
          <p:cNvPr id="30" name="Google Shape;30;p14"/>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14"/>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lnSpc>
                <a:spcPct val="100000"/>
              </a:lnSpc>
              <a:spcBef>
                <a:spcPts val="560"/>
              </a:spcBef>
              <a:spcAft>
                <a:spcPts val="0"/>
              </a:spcAft>
              <a:buClr>
                <a:schemeClr val="dk1"/>
              </a:buClr>
              <a:buSzPts val="2800"/>
              <a:buChar char="�"/>
              <a:defRPr sz="2800"/>
            </a:lvl1pPr>
            <a:lvl2pPr marL="914400" lvl="1" indent="-381000" algn="l">
              <a:lnSpc>
                <a:spcPct val="100000"/>
              </a:lnSpc>
              <a:spcBef>
                <a:spcPts val="480"/>
              </a:spcBef>
              <a:spcAft>
                <a:spcPts val="0"/>
              </a:spcAft>
              <a:buClr>
                <a:schemeClr val="dk1"/>
              </a:buClr>
              <a:buSzPts val="2400"/>
              <a:buChar char="�"/>
              <a:defRPr sz="2400"/>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32" name="Google Shape;32;p14"/>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lnSpc>
                <a:spcPct val="100000"/>
              </a:lnSpc>
              <a:spcBef>
                <a:spcPts val="560"/>
              </a:spcBef>
              <a:spcAft>
                <a:spcPts val="0"/>
              </a:spcAft>
              <a:buClr>
                <a:schemeClr val="dk1"/>
              </a:buClr>
              <a:buSzPts val="2800"/>
              <a:buChar char="�"/>
              <a:defRPr sz="2800"/>
            </a:lvl1pPr>
            <a:lvl2pPr marL="914400" lvl="1" indent="-381000" algn="l">
              <a:lnSpc>
                <a:spcPct val="100000"/>
              </a:lnSpc>
              <a:spcBef>
                <a:spcPts val="480"/>
              </a:spcBef>
              <a:spcAft>
                <a:spcPts val="0"/>
              </a:spcAft>
              <a:buClr>
                <a:schemeClr val="dk1"/>
              </a:buClr>
              <a:buSzPts val="2400"/>
              <a:buChar char="�"/>
              <a:defRPr sz="2400"/>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33" name="Google Shape;33;p1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1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1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6"/>
        <p:cNvGrpSpPr/>
        <p:nvPr/>
      </p:nvGrpSpPr>
      <p:grpSpPr>
        <a:xfrm>
          <a:off x="0" y="0"/>
          <a:ext cx="0" cy="0"/>
          <a:chOff x="0" y="0"/>
          <a:chExt cx="0" cy="0"/>
        </a:xfrm>
      </p:grpSpPr>
      <p:sp>
        <p:nvSpPr>
          <p:cNvPr id="37" name="Google Shape;37;p15"/>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44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15"/>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39" name="Google Shape;39;p15"/>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40" name="Google Shape;40;p15"/>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41" name="Google Shape;41;p15"/>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42" name="Google Shape;42;p1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3" name="Google Shape;43;p1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4" name="Google Shape;44;p1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5"/>
        <p:cNvGrpSpPr/>
        <p:nvPr/>
      </p:nvGrpSpPr>
      <p:grpSpPr>
        <a:xfrm>
          <a:off x="0" y="0"/>
          <a:ext cx="0" cy="0"/>
          <a:chOff x="0" y="0"/>
          <a:chExt cx="0" cy="0"/>
        </a:xfrm>
      </p:grpSpPr>
      <p:sp>
        <p:nvSpPr>
          <p:cNvPr id="46" name="Google Shape;46;p1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1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8" name="Google Shape;48;p1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9" name="Google Shape;49;p1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0"/>
        <p:cNvGrpSpPr/>
        <p:nvPr/>
      </p:nvGrpSpPr>
      <p:grpSpPr>
        <a:xfrm>
          <a:off x="0" y="0"/>
          <a:ext cx="0" cy="0"/>
          <a:chOff x="0" y="0"/>
          <a:chExt cx="0" cy="0"/>
        </a:xfrm>
      </p:grpSpPr>
      <p:sp>
        <p:nvSpPr>
          <p:cNvPr id="51" name="Google Shape;51;p1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1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p1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18"/>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1"/>
              </a:buClr>
              <a:buSzPts val="2000"/>
              <a:buFont typeface="Calibri"/>
              <a:buNone/>
              <a:defRPr sz="20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18"/>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rmAutofit/>
          </a:bodyPr>
          <a:lstStyle>
            <a:lvl1pPr marL="457200" lvl="0" indent="-431800" algn="l">
              <a:lnSpc>
                <a:spcPct val="100000"/>
              </a:lnSpc>
              <a:spcBef>
                <a:spcPts val="640"/>
              </a:spcBef>
              <a:spcAft>
                <a:spcPts val="0"/>
              </a:spcAft>
              <a:buClr>
                <a:schemeClr val="dk1"/>
              </a:buClr>
              <a:buSzPts val="3200"/>
              <a:buChar char="�"/>
              <a:defRPr sz="3200"/>
            </a:lvl1pPr>
            <a:lvl2pPr marL="914400" lvl="1" indent="-406400" algn="l">
              <a:lnSpc>
                <a:spcPct val="100000"/>
              </a:lnSpc>
              <a:spcBef>
                <a:spcPts val="560"/>
              </a:spcBef>
              <a:spcAft>
                <a:spcPts val="0"/>
              </a:spcAft>
              <a:buClr>
                <a:schemeClr val="dk1"/>
              </a:buClr>
              <a:buSzPts val="2800"/>
              <a:buChar char="�"/>
              <a:defRPr sz="2800"/>
            </a:lvl2pPr>
            <a:lvl3pPr marL="1371600" lvl="2" indent="-381000" algn="l">
              <a:lnSpc>
                <a:spcPct val="100000"/>
              </a:lnSpc>
              <a:spcBef>
                <a:spcPts val="480"/>
              </a:spcBef>
              <a:spcAft>
                <a:spcPts val="0"/>
              </a:spcAft>
              <a:buClr>
                <a:schemeClr val="dk1"/>
              </a:buClr>
              <a:buSzPts val="2400"/>
              <a:buChar char="�"/>
              <a:defRPr sz="2400"/>
            </a:lvl3pPr>
            <a:lvl4pPr marL="1828800" lvl="3" indent="-355600" algn="l">
              <a:lnSpc>
                <a:spcPct val="100000"/>
              </a:lnSpc>
              <a:spcBef>
                <a:spcPts val="400"/>
              </a:spcBef>
              <a:spcAft>
                <a:spcPts val="0"/>
              </a:spcAft>
              <a:buClr>
                <a:schemeClr val="dk1"/>
              </a:buClr>
              <a:buSzPts val="2000"/>
              <a:buChar char="�"/>
              <a:defRPr sz="2000"/>
            </a:lvl4pPr>
            <a:lvl5pPr marL="2286000" lvl="4" indent="-355600" algn="l">
              <a:lnSpc>
                <a:spcPct val="100000"/>
              </a:lnSpc>
              <a:spcBef>
                <a:spcPts val="400"/>
              </a:spcBef>
              <a:spcAft>
                <a:spcPts val="0"/>
              </a:spcAft>
              <a:buClr>
                <a:schemeClr val="dk1"/>
              </a:buClr>
              <a:buSzPts val="2000"/>
              <a:buChar char="�"/>
              <a:defRPr sz="2000"/>
            </a:lvl5pPr>
            <a:lvl6pPr marL="2743200" lvl="5" indent="-355600" algn="l">
              <a:lnSpc>
                <a:spcPct val="100000"/>
              </a:lnSpc>
              <a:spcBef>
                <a:spcPts val="400"/>
              </a:spcBef>
              <a:spcAft>
                <a:spcPts val="0"/>
              </a:spcAft>
              <a:buClr>
                <a:schemeClr val="dk1"/>
              </a:buClr>
              <a:buSzPts val="2000"/>
              <a:buChar char="�"/>
              <a:defRPr sz="2000"/>
            </a:lvl6pPr>
            <a:lvl7pPr marL="3200400" lvl="6" indent="-355600" algn="l">
              <a:lnSpc>
                <a:spcPct val="100000"/>
              </a:lnSpc>
              <a:spcBef>
                <a:spcPts val="400"/>
              </a:spcBef>
              <a:spcAft>
                <a:spcPts val="0"/>
              </a:spcAft>
              <a:buClr>
                <a:schemeClr val="dk1"/>
              </a:buClr>
              <a:buSzPts val="2000"/>
              <a:buChar char="�"/>
              <a:defRPr sz="2000"/>
            </a:lvl7pPr>
            <a:lvl8pPr marL="3657600" lvl="7" indent="-355600" algn="l">
              <a:lnSpc>
                <a:spcPct val="100000"/>
              </a:lnSpc>
              <a:spcBef>
                <a:spcPts val="400"/>
              </a:spcBef>
              <a:spcAft>
                <a:spcPts val="0"/>
              </a:spcAft>
              <a:buClr>
                <a:schemeClr val="dk1"/>
              </a:buClr>
              <a:buSzPts val="2000"/>
              <a:buChar char="�"/>
              <a:defRPr sz="2000"/>
            </a:lvl8pPr>
            <a:lvl9pPr marL="4114800" lvl="8" indent="-355600" algn="l">
              <a:lnSpc>
                <a:spcPct val="100000"/>
              </a:lnSpc>
              <a:spcBef>
                <a:spcPts val="400"/>
              </a:spcBef>
              <a:spcAft>
                <a:spcPts val="0"/>
              </a:spcAft>
              <a:buClr>
                <a:schemeClr val="dk1"/>
              </a:buClr>
              <a:buSzPts val="2000"/>
              <a:buChar char="�"/>
              <a:defRPr sz="2000"/>
            </a:lvl9pPr>
          </a:lstStyle>
          <a:p>
            <a:endParaRPr/>
          </a:p>
        </p:txBody>
      </p:sp>
      <p:sp>
        <p:nvSpPr>
          <p:cNvPr id="57" name="Google Shape;57;p18"/>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280"/>
              </a:spcBef>
              <a:spcAft>
                <a:spcPts val="0"/>
              </a:spcAft>
              <a:buClr>
                <a:schemeClr val="dk1"/>
              </a:buClr>
              <a:buSzPts val="1400"/>
              <a:buNone/>
              <a:defRPr sz="14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
        <p:nvSpPr>
          <p:cNvPr id="58" name="Google Shape;58;p1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1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1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19"/>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1"/>
              </a:buClr>
              <a:buSzPts val="2000"/>
              <a:buFont typeface="Calibri"/>
              <a:buNone/>
              <a:defRPr sz="20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19"/>
          <p:cNvSpPr>
            <a:spLocks noGrp="1"/>
          </p:cNvSpPr>
          <p:nvPr>
            <p:ph type="pic" idx="2"/>
          </p:nvPr>
        </p:nvSpPr>
        <p:spPr>
          <a:xfrm>
            <a:off x="1792288" y="612775"/>
            <a:ext cx="5486400" cy="4114800"/>
          </a:xfrm>
          <a:prstGeom prst="rect">
            <a:avLst/>
          </a:prstGeom>
          <a:noFill/>
          <a:ln>
            <a:noFill/>
          </a:ln>
        </p:spPr>
      </p:sp>
      <p:sp>
        <p:nvSpPr>
          <p:cNvPr id="64" name="Google Shape;64;p19"/>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280"/>
              </a:spcBef>
              <a:spcAft>
                <a:spcPts val="0"/>
              </a:spcAft>
              <a:buClr>
                <a:schemeClr val="dk1"/>
              </a:buClr>
              <a:buSzPts val="1400"/>
              <a:buNone/>
              <a:defRPr sz="14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
        <p:nvSpPr>
          <p:cNvPr id="65" name="Google Shape;65;p1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1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1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0"/>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ctr" rtl="0">
              <a:lnSpc>
                <a:spcPct val="10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 name="Google Shape;7;p10"/>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marR="0" lvl="0" indent="-431800" algn="l" rtl="0">
              <a:lnSpc>
                <a:spcPct val="100000"/>
              </a:lnSpc>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 name="Google Shape;8;p1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1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1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1.pn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19.jpg"/><Relationship Id="rId5" Type="http://schemas.openxmlformats.org/officeDocument/2006/relationships/image" Target="../media/image1.png"/><Relationship Id="rId4" Type="http://schemas.openxmlformats.org/officeDocument/2006/relationships/image" Target="../media/image18.jpg"/></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1.png"/><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22.png"/><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1.png"/><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6.png"/><Relationship Id="rId4" Type="http://schemas.openxmlformats.org/officeDocument/2006/relationships/image" Target="../media/image1.png"/></Relationships>
</file>

<file path=ppt/slides/_rels/slide16.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6.png"/><Relationship Id="rId7"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30.png"/><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1.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31.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1.png"/><Relationship Id="rId7"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hyperlink" Target="http://parking.seoul.go.kr/" TargetMode="External"/><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83"/>
        <p:cNvGrpSpPr/>
        <p:nvPr/>
      </p:nvGrpSpPr>
      <p:grpSpPr>
        <a:xfrm>
          <a:off x="0" y="0"/>
          <a:ext cx="0" cy="0"/>
          <a:chOff x="0" y="0"/>
          <a:chExt cx="0" cy="0"/>
        </a:xfrm>
      </p:grpSpPr>
      <p:pic>
        <p:nvPicPr>
          <p:cNvPr id="84" name="Google Shape;84;p1"/>
          <p:cNvPicPr preferRelativeResize="0"/>
          <p:nvPr/>
        </p:nvPicPr>
        <p:blipFill rotWithShape="1">
          <a:blip r:embed="rId3">
            <a:alphaModFix/>
          </a:blip>
          <a:srcRect/>
          <a:stretch/>
        </p:blipFill>
        <p:spPr>
          <a:xfrm>
            <a:off x="3922028" y="0"/>
            <a:ext cx="14363687" cy="10285714"/>
          </a:xfrm>
          <a:prstGeom prst="rect">
            <a:avLst/>
          </a:prstGeom>
          <a:noFill/>
          <a:ln>
            <a:noFill/>
          </a:ln>
        </p:spPr>
      </p:pic>
      <p:sp>
        <p:nvSpPr>
          <p:cNvPr id="85" name="Google Shape;85;p1"/>
          <p:cNvSpPr txBox="1"/>
          <p:nvPr/>
        </p:nvSpPr>
        <p:spPr>
          <a:xfrm>
            <a:off x="4644055" y="7661998"/>
            <a:ext cx="12756600" cy="2154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3400"/>
              <a:buFont typeface="Arial"/>
              <a:buNone/>
            </a:pPr>
            <a:r>
              <a:rPr lang="en-US" sz="13400" b="0" i="0" u="none" strike="noStrike" cap="none">
                <a:solidFill>
                  <a:srgbClr val="FFFFFF"/>
                </a:solidFill>
                <a:latin typeface="Arial"/>
                <a:ea typeface="Arial"/>
                <a:cs typeface="Arial"/>
                <a:sym typeface="Arial"/>
              </a:rPr>
              <a:t>Presentation</a:t>
            </a:r>
            <a:endParaRPr sz="1800" b="0" i="0" u="none" strike="noStrike" cap="none">
              <a:solidFill>
                <a:schemeClr val="dk1"/>
              </a:solidFill>
              <a:latin typeface="Calibri"/>
              <a:ea typeface="Calibri"/>
              <a:cs typeface="Calibri"/>
              <a:sym typeface="Calibri"/>
            </a:endParaRPr>
          </a:p>
        </p:txBody>
      </p:sp>
      <p:sp>
        <p:nvSpPr>
          <p:cNvPr id="86" name="Google Shape;86;p1"/>
          <p:cNvSpPr txBox="1"/>
          <p:nvPr/>
        </p:nvSpPr>
        <p:spPr>
          <a:xfrm>
            <a:off x="529770" y="4364638"/>
            <a:ext cx="3774000" cy="738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2100" b="0" i="0" u="none" strike="noStrike" cap="none">
                <a:solidFill>
                  <a:srgbClr val="000000"/>
                </a:solidFill>
                <a:latin typeface="Arial"/>
                <a:ea typeface="Arial"/>
                <a:cs typeface="Arial"/>
                <a:sym typeface="Arial"/>
              </a:rPr>
              <a:t>Data Visualization</a:t>
            </a:r>
            <a:endParaRPr sz="21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US" sz="2100" b="0" i="0" u="none" strike="noStrike" cap="none">
                <a:solidFill>
                  <a:srgbClr val="000000"/>
                </a:solidFill>
                <a:latin typeface="Arial"/>
                <a:ea typeface="Arial"/>
                <a:cs typeface="Arial"/>
                <a:sym typeface="Arial"/>
              </a:rPr>
              <a:t>Project</a:t>
            </a:r>
            <a:endParaRPr sz="2100" b="0" i="0" u="none" strike="noStrike" cap="none">
              <a:solidFill>
                <a:srgbClr val="000000"/>
              </a:solidFill>
              <a:latin typeface="Arial"/>
              <a:ea typeface="Arial"/>
              <a:cs typeface="Arial"/>
              <a:sym typeface="Arial"/>
            </a:endParaRPr>
          </a:p>
        </p:txBody>
      </p:sp>
      <p:sp>
        <p:nvSpPr>
          <p:cNvPr id="87" name="Google Shape;87;p1"/>
          <p:cNvSpPr txBox="1"/>
          <p:nvPr/>
        </p:nvSpPr>
        <p:spPr>
          <a:xfrm>
            <a:off x="529770" y="537966"/>
            <a:ext cx="6171300" cy="4155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2100" b="0" i="0" u="none" strike="noStrike" cap="none">
                <a:solidFill>
                  <a:srgbClr val="000000"/>
                </a:solidFill>
                <a:latin typeface="Arial"/>
                <a:ea typeface="Arial"/>
                <a:cs typeface="Arial"/>
                <a:sym typeface="Arial"/>
              </a:rPr>
              <a:t>2021</a:t>
            </a:r>
            <a:endParaRPr sz="2100" b="0" i="0" u="none" strike="noStrike" cap="none">
              <a:solidFill>
                <a:schemeClr val="dk1"/>
              </a:solidFill>
              <a:latin typeface="Calibri"/>
              <a:ea typeface="Calibri"/>
              <a:cs typeface="Calibri"/>
              <a:sym typeface="Calibri"/>
            </a:endParaRPr>
          </a:p>
        </p:txBody>
      </p:sp>
      <p:sp>
        <p:nvSpPr>
          <p:cNvPr id="88" name="Google Shape;88;p1"/>
          <p:cNvSpPr txBox="1"/>
          <p:nvPr/>
        </p:nvSpPr>
        <p:spPr>
          <a:xfrm>
            <a:off x="529770" y="9433419"/>
            <a:ext cx="6171300" cy="4155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2100" b="0" i="0" u="none" strike="noStrike" cap="none">
                <a:solidFill>
                  <a:srgbClr val="000000"/>
                </a:solidFill>
                <a:latin typeface="Arial"/>
                <a:ea typeface="Arial"/>
                <a:cs typeface="Arial"/>
                <a:sym typeface="Arial"/>
              </a:rPr>
              <a:t>3조</a:t>
            </a:r>
            <a:endParaRPr sz="2100" b="0" i="0" u="none" strike="noStrike" cap="none">
              <a:solidFill>
                <a:schemeClr val="dk1"/>
              </a:solidFill>
              <a:latin typeface="Calibri"/>
              <a:ea typeface="Calibri"/>
              <a:cs typeface="Calibri"/>
              <a:sym typeface="Calibri"/>
            </a:endParaRPr>
          </a:p>
        </p:txBody>
      </p:sp>
      <p:sp>
        <p:nvSpPr>
          <p:cNvPr id="89" name="Google Shape;89;p1"/>
          <p:cNvSpPr txBox="1"/>
          <p:nvPr/>
        </p:nvSpPr>
        <p:spPr>
          <a:xfrm rot="5400000">
            <a:off x="14768934" y="3169473"/>
            <a:ext cx="5586600" cy="369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FFFFFF"/>
                </a:solidFill>
                <a:latin typeface="Arial"/>
                <a:ea typeface="Arial"/>
                <a:cs typeface="Arial"/>
                <a:sym typeface="Arial"/>
              </a:rPr>
              <a:t>.https://lc.multicampus.com/</a:t>
            </a:r>
            <a:endParaRPr sz="1800" b="0" i="0" u="none" strike="noStrike" cap="none">
              <a:solidFill>
                <a:schemeClr val="dk1"/>
              </a:solidFill>
              <a:latin typeface="Calibri"/>
              <a:ea typeface="Calibri"/>
              <a:cs typeface="Calibri"/>
              <a:sym typeface="Calibri"/>
            </a:endParaRPr>
          </a:p>
        </p:txBody>
      </p:sp>
      <p:grpSp>
        <p:nvGrpSpPr>
          <p:cNvPr id="90" name="Google Shape;90;p1"/>
          <p:cNvGrpSpPr/>
          <p:nvPr/>
        </p:nvGrpSpPr>
        <p:grpSpPr>
          <a:xfrm>
            <a:off x="17273370" y="8764089"/>
            <a:ext cx="327736" cy="854062"/>
            <a:chOff x="17273370" y="8764089"/>
            <a:chExt cx="327736" cy="854062"/>
          </a:xfrm>
        </p:grpSpPr>
        <p:pic>
          <p:nvPicPr>
            <p:cNvPr id="91" name="Google Shape;91;p1"/>
            <p:cNvPicPr preferRelativeResize="0"/>
            <p:nvPr/>
          </p:nvPicPr>
          <p:blipFill rotWithShape="1">
            <a:blip r:embed="rId4">
              <a:alphaModFix/>
            </a:blip>
            <a:srcRect/>
            <a:stretch/>
          </p:blipFill>
          <p:spPr>
            <a:xfrm>
              <a:off x="17273370" y="8764089"/>
              <a:ext cx="327735" cy="327735"/>
            </a:xfrm>
            <a:prstGeom prst="rect">
              <a:avLst/>
            </a:prstGeom>
            <a:noFill/>
            <a:ln>
              <a:noFill/>
            </a:ln>
          </p:spPr>
        </p:pic>
        <p:pic>
          <p:nvPicPr>
            <p:cNvPr id="92" name="Google Shape;92;p1"/>
            <p:cNvPicPr preferRelativeResize="0"/>
            <p:nvPr/>
          </p:nvPicPr>
          <p:blipFill rotWithShape="1">
            <a:blip r:embed="rId4">
              <a:alphaModFix/>
            </a:blip>
            <a:srcRect/>
            <a:stretch/>
          </p:blipFill>
          <p:spPr>
            <a:xfrm>
              <a:off x="17273371" y="9290416"/>
              <a:ext cx="327735" cy="327735"/>
            </a:xfrm>
            <a:prstGeom prst="rect">
              <a:avLst/>
            </a:prstGeom>
            <a:noFill/>
            <a:ln>
              <a:noFill/>
            </a:ln>
          </p:spPr>
        </p:pic>
      </p:grpSp>
      <p:pic>
        <p:nvPicPr>
          <p:cNvPr id="93" name="Google Shape;93;p1"/>
          <p:cNvPicPr preferRelativeResize="0"/>
          <p:nvPr/>
        </p:nvPicPr>
        <p:blipFill rotWithShape="1">
          <a:blip r:embed="rId5">
            <a:alphaModFix/>
          </a:blip>
          <a:srcRect/>
          <a:stretch/>
        </p:blipFill>
        <p:spPr>
          <a:xfrm>
            <a:off x="15396450" y="560813"/>
            <a:ext cx="1590675" cy="17430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pic>
        <p:nvPicPr>
          <p:cNvPr id="7" name="그림 6" descr="텍스트이(가) 표시된 사진&#10;&#10;자동 생성된 설명">
            <a:extLst>
              <a:ext uri="{FF2B5EF4-FFF2-40B4-BE49-F238E27FC236}">
                <a16:creationId xmlns:a16="http://schemas.microsoft.com/office/drawing/2014/main" id="{B9E93EAD-0056-4B0D-924B-0ABCECE91945}"/>
              </a:ext>
            </a:extLst>
          </p:cNvPr>
          <p:cNvPicPr>
            <a:picLocks noChangeAspect="1"/>
          </p:cNvPicPr>
          <p:nvPr/>
        </p:nvPicPr>
        <p:blipFill rotWithShape="1">
          <a:blip r:embed="rId3"/>
          <a:srcRect l="616"/>
          <a:stretch/>
        </p:blipFill>
        <p:spPr>
          <a:xfrm>
            <a:off x="1313970" y="5547621"/>
            <a:ext cx="7466645" cy="1361123"/>
          </a:xfrm>
          <a:prstGeom prst="rect">
            <a:avLst/>
          </a:prstGeom>
          <a:ln>
            <a:solidFill>
              <a:schemeClr val="tx1"/>
            </a:solidFill>
          </a:ln>
        </p:spPr>
      </p:pic>
      <p:sp>
        <p:nvSpPr>
          <p:cNvPr id="257" name="Google Shape;257;g116e922a2d1_11_92"/>
          <p:cNvSpPr txBox="1"/>
          <p:nvPr/>
        </p:nvSpPr>
        <p:spPr>
          <a:xfrm>
            <a:off x="16868603" y="615896"/>
            <a:ext cx="636900" cy="369300"/>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800"/>
              <a:buFont typeface="Arial"/>
              <a:buNone/>
            </a:pPr>
            <a:r>
              <a:rPr lang="en-US" sz="1800"/>
              <a:t>10</a:t>
            </a:r>
            <a:endParaRPr sz="1800" b="0" i="0" u="none" strike="noStrike" cap="none">
              <a:solidFill>
                <a:schemeClr val="dk1"/>
              </a:solidFill>
              <a:latin typeface="Calibri"/>
              <a:ea typeface="Calibri"/>
              <a:cs typeface="Calibri"/>
              <a:sym typeface="Calibri"/>
            </a:endParaRPr>
          </a:p>
        </p:txBody>
      </p:sp>
      <p:pic>
        <p:nvPicPr>
          <p:cNvPr id="258" name="Google Shape;258;g116e922a2d1_11_92"/>
          <p:cNvPicPr preferRelativeResize="0"/>
          <p:nvPr/>
        </p:nvPicPr>
        <p:blipFill rotWithShape="1">
          <a:blip r:embed="rId4">
            <a:alphaModFix/>
          </a:blip>
          <a:srcRect/>
          <a:stretch/>
        </p:blipFill>
        <p:spPr>
          <a:xfrm>
            <a:off x="15591624" y="9001124"/>
            <a:ext cx="2354124" cy="759800"/>
          </a:xfrm>
          <a:prstGeom prst="rect">
            <a:avLst/>
          </a:prstGeom>
          <a:noFill/>
          <a:ln>
            <a:noFill/>
          </a:ln>
        </p:spPr>
      </p:pic>
      <p:sp>
        <p:nvSpPr>
          <p:cNvPr id="259" name="Google Shape;259;g116e922a2d1_11_92"/>
          <p:cNvSpPr txBox="1"/>
          <p:nvPr/>
        </p:nvSpPr>
        <p:spPr>
          <a:xfrm>
            <a:off x="1068696" y="550725"/>
            <a:ext cx="3918706" cy="58473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3200" b="1" i="0" u="none" strike="noStrike" cap="none">
                <a:solidFill>
                  <a:schemeClr val="dk1"/>
                </a:solidFill>
                <a:latin typeface="Calibri"/>
                <a:ea typeface="Calibri"/>
                <a:cs typeface="Calibri"/>
                <a:sym typeface="Calibri"/>
              </a:rPr>
              <a:t>데이터 분석 | 시각화</a:t>
            </a:r>
            <a:endParaRPr sz="3200" b="1" i="0" u="none" strike="noStrike" cap="none">
              <a:solidFill>
                <a:schemeClr val="dk1"/>
              </a:solidFill>
              <a:latin typeface="Calibri"/>
              <a:ea typeface="Calibri"/>
              <a:cs typeface="Calibri"/>
              <a:sym typeface="Calibri"/>
            </a:endParaRPr>
          </a:p>
        </p:txBody>
      </p:sp>
      <p:pic>
        <p:nvPicPr>
          <p:cNvPr id="260" name="Google Shape;260;g116e922a2d1_11_92"/>
          <p:cNvPicPr preferRelativeResize="0"/>
          <p:nvPr/>
        </p:nvPicPr>
        <p:blipFill rotWithShape="1">
          <a:blip r:embed="rId5">
            <a:alphaModFix/>
          </a:blip>
          <a:srcRect/>
          <a:stretch/>
        </p:blipFill>
        <p:spPr>
          <a:xfrm>
            <a:off x="0" y="550725"/>
            <a:ext cx="954024" cy="477001"/>
          </a:xfrm>
          <a:prstGeom prst="rect">
            <a:avLst/>
          </a:prstGeom>
          <a:noFill/>
          <a:ln>
            <a:noFill/>
          </a:ln>
        </p:spPr>
      </p:pic>
      <p:sp>
        <p:nvSpPr>
          <p:cNvPr id="261" name="Google Shape;261;g116e922a2d1_11_92"/>
          <p:cNvSpPr txBox="1"/>
          <p:nvPr/>
        </p:nvSpPr>
        <p:spPr>
          <a:xfrm>
            <a:off x="939170" y="2426017"/>
            <a:ext cx="8908433" cy="44623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300"/>
              <a:buFont typeface="Arial"/>
              <a:buNone/>
            </a:pPr>
            <a:r>
              <a:rPr lang="en-US" sz="2300" b="1" i="0" u="none" strike="noStrike" cap="none" dirty="0">
                <a:solidFill>
                  <a:schemeClr val="dk1"/>
                </a:solidFill>
                <a:latin typeface="Calibri"/>
                <a:ea typeface="Calibri"/>
                <a:cs typeface="Calibri"/>
                <a:sym typeface="Calibri"/>
              </a:rPr>
              <a:t>STEP 5. </a:t>
            </a:r>
            <a:r>
              <a:rPr lang="en-US" sz="2300" b="1" i="0" u="none" strike="noStrike" cap="none" dirty="0" err="1">
                <a:solidFill>
                  <a:schemeClr val="dk1"/>
                </a:solidFill>
                <a:latin typeface="Calibri"/>
                <a:ea typeface="Calibri"/>
                <a:cs typeface="Calibri"/>
                <a:sym typeface="Calibri"/>
              </a:rPr>
              <a:t>장애인</a:t>
            </a:r>
            <a:r>
              <a:rPr lang="en-US" sz="2300" b="1" i="0" u="none" strike="noStrike" cap="none" dirty="0">
                <a:solidFill>
                  <a:schemeClr val="dk1"/>
                </a:solidFill>
                <a:latin typeface="Calibri"/>
                <a:ea typeface="Calibri"/>
                <a:cs typeface="Calibri"/>
                <a:sym typeface="Calibri"/>
              </a:rPr>
              <a:t> </a:t>
            </a:r>
            <a:r>
              <a:rPr lang="en-US" sz="2300" b="1" i="0" u="none" strike="noStrike" cap="none" dirty="0" err="1">
                <a:solidFill>
                  <a:schemeClr val="dk1"/>
                </a:solidFill>
                <a:latin typeface="Calibri"/>
                <a:ea typeface="Calibri"/>
                <a:cs typeface="Calibri"/>
                <a:sym typeface="Calibri"/>
              </a:rPr>
              <a:t>등록자</a:t>
            </a:r>
            <a:r>
              <a:rPr lang="en-US" sz="2300" b="1" i="0" u="none" strike="noStrike" cap="none" dirty="0">
                <a:solidFill>
                  <a:schemeClr val="dk1"/>
                </a:solidFill>
                <a:latin typeface="Calibri"/>
                <a:ea typeface="Calibri"/>
                <a:cs typeface="Calibri"/>
                <a:sym typeface="Calibri"/>
              </a:rPr>
              <a:t> </a:t>
            </a:r>
            <a:r>
              <a:rPr lang="en-US" sz="2300" b="1" i="0" u="none" strike="noStrike" cap="none" dirty="0" err="1">
                <a:solidFill>
                  <a:schemeClr val="dk1"/>
                </a:solidFill>
                <a:latin typeface="Calibri"/>
                <a:ea typeface="Calibri"/>
                <a:cs typeface="Calibri"/>
                <a:sym typeface="Calibri"/>
              </a:rPr>
              <a:t>수와</a:t>
            </a:r>
            <a:r>
              <a:rPr lang="en-US" sz="2300" b="1" i="0" u="none" strike="noStrike" cap="none" dirty="0">
                <a:solidFill>
                  <a:schemeClr val="dk1"/>
                </a:solidFill>
                <a:latin typeface="Calibri"/>
                <a:ea typeface="Calibri"/>
                <a:cs typeface="Calibri"/>
                <a:sym typeface="Calibri"/>
              </a:rPr>
              <a:t> </a:t>
            </a:r>
            <a:r>
              <a:rPr lang="en-US" sz="2300" b="1" i="0" u="none" strike="noStrike" cap="none" dirty="0" err="1">
                <a:solidFill>
                  <a:schemeClr val="dk1"/>
                </a:solidFill>
                <a:latin typeface="Calibri"/>
                <a:ea typeface="Calibri"/>
                <a:cs typeface="Calibri"/>
                <a:sym typeface="Calibri"/>
              </a:rPr>
              <a:t>편의시설</a:t>
            </a:r>
            <a:r>
              <a:rPr lang="en-US" sz="2300" b="1" i="0" u="none" strike="noStrike" cap="none" dirty="0">
                <a:solidFill>
                  <a:schemeClr val="dk1"/>
                </a:solidFill>
                <a:latin typeface="Calibri"/>
                <a:ea typeface="Calibri"/>
                <a:cs typeface="Calibri"/>
                <a:sym typeface="Calibri"/>
              </a:rPr>
              <a:t> 수 </a:t>
            </a:r>
            <a:r>
              <a:rPr lang="en-US" sz="2300" b="1" i="0" u="none" strike="noStrike" cap="none" dirty="0" err="1">
                <a:solidFill>
                  <a:schemeClr val="dk1"/>
                </a:solidFill>
                <a:latin typeface="Calibri"/>
                <a:ea typeface="Calibri"/>
                <a:cs typeface="Calibri"/>
                <a:sym typeface="Calibri"/>
              </a:rPr>
              <a:t>사이의</a:t>
            </a:r>
            <a:r>
              <a:rPr lang="en-US" sz="2300" b="1" i="0" u="none" strike="noStrike" cap="none" dirty="0">
                <a:solidFill>
                  <a:schemeClr val="dk1"/>
                </a:solidFill>
                <a:latin typeface="Calibri"/>
                <a:ea typeface="Calibri"/>
                <a:cs typeface="Calibri"/>
                <a:sym typeface="Calibri"/>
              </a:rPr>
              <a:t> </a:t>
            </a:r>
            <a:r>
              <a:rPr lang="en-US" sz="2300" b="1" i="0" u="none" strike="noStrike" cap="none" dirty="0" err="1">
                <a:solidFill>
                  <a:schemeClr val="dk1"/>
                </a:solidFill>
                <a:latin typeface="Calibri"/>
                <a:ea typeface="Calibri"/>
                <a:cs typeface="Calibri"/>
                <a:sym typeface="Calibri"/>
              </a:rPr>
              <a:t>상관성</a:t>
            </a:r>
            <a:r>
              <a:rPr lang="en-US" sz="2300" b="1" i="0" u="none" strike="noStrike" cap="none" dirty="0">
                <a:solidFill>
                  <a:schemeClr val="dk1"/>
                </a:solidFill>
                <a:latin typeface="Calibri"/>
                <a:ea typeface="Calibri"/>
                <a:cs typeface="Calibri"/>
                <a:sym typeface="Calibri"/>
              </a:rPr>
              <a:t> </a:t>
            </a:r>
            <a:r>
              <a:rPr lang="en-US" sz="2300" b="1" i="0" u="none" strike="noStrike" cap="none" dirty="0" err="1">
                <a:solidFill>
                  <a:schemeClr val="dk1"/>
                </a:solidFill>
                <a:latin typeface="Calibri"/>
                <a:ea typeface="Calibri"/>
                <a:cs typeface="Calibri"/>
                <a:sym typeface="Calibri"/>
              </a:rPr>
              <a:t>확인</a:t>
            </a:r>
            <a:endParaRPr sz="2300" b="1" i="0" u="none" strike="noStrike" cap="none" dirty="0">
              <a:solidFill>
                <a:srgbClr val="000000"/>
              </a:solidFill>
              <a:latin typeface="Arial"/>
              <a:ea typeface="Arial"/>
              <a:cs typeface="Arial"/>
              <a:sym typeface="Arial"/>
            </a:endParaRPr>
          </a:p>
        </p:txBody>
      </p:sp>
      <p:sp>
        <p:nvSpPr>
          <p:cNvPr id="266" name="Google Shape;266;g116e922a2d1_11_92"/>
          <p:cNvSpPr txBox="1"/>
          <p:nvPr/>
        </p:nvSpPr>
        <p:spPr>
          <a:xfrm>
            <a:off x="1068696" y="1389740"/>
            <a:ext cx="12101393" cy="477013"/>
          </a:xfrm>
          <a:prstGeom prst="rect">
            <a:avLst/>
          </a:prstGeom>
          <a:noFill/>
          <a:ln>
            <a:noFill/>
          </a:ln>
        </p:spPr>
        <p:txBody>
          <a:bodyPr spcFirstLastPara="1" wrap="square" lIns="91425" tIns="45700" rIns="91425" bIns="45700" anchor="t" anchorCtr="0">
            <a:spAutoFit/>
          </a:bodyPr>
          <a:lstStyle/>
          <a:p>
            <a:pPr marL="342900" marR="0" lvl="0" indent="-342900" algn="l" rtl="0">
              <a:lnSpc>
                <a:spcPct val="100000"/>
              </a:lnSpc>
              <a:spcBef>
                <a:spcPts val="0"/>
              </a:spcBef>
              <a:spcAft>
                <a:spcPts val="0"/>
              </a:spcAft>
              <a:buClr>
                <a:srgbClr val="000000"/>
              </a:buClr>
              <a:buSzPts val="1800"/>
              <a:buFont typeface="Noto Sans Symbols"/>
              <a:buChar char="✔"/>
            </a:pPr>
            <a:r>
              <a:rPr lang="en-US" sz="2500" b="0" i="0" u="none" strike="noStrike" cap="none">
                <a:solidFill>
                  <a:srgbClr val="000000"/>
                </a:solidFill>
                <a:latin typeface="Arial"/>
                <a:ea typeface="Arial"/>
                <a:cs typeface="Arial"/>
                <a:sym typeface="Arial"/>
              </a:rPr>
              <a:t>가설 : 구 별로 등록된 장애인 수가 많을수록 해당 구별 편의시설도 많을 것이다</a:t>
            </a:r>
            <a:endParaRPr sz="2500" b="0" i="0" u="none" strike="noStrike" cap="none">
              <a:solidFill>
                <a:schemeClr val="dk1"/>
              </a:solidFill>
              <a:latin typeface="Calibri"/>
              <a:ea typeface="Calibri"/>
              <a:cs typeface="Calibri"/>
              <a:sym typeface="Calibri"/>
            </a:endParaRPr>
          </a:p>
        </p:txBody>
      </p:sp>
      <p:sp>
        <p:nvSpPr>
          <p:cNvPr id="21" name="Google Shape;191;g115d0871472_0_105">
            <a:extLst>
              <a:ext uri="{FF2B5EF4-FFF2-40B4-BE49-F238E27FC236}">
                <a16:creationId xmlns:a16="http://schemas.microsoft.com/office/drawing/2014/main" id="{C2F255AF-66A0-4060-BFE9-4B935B53A850}"/>
              </a:ext>
            </a:extLst>
          </p:cNvPr>
          <p:cNvSpPr txBox="1"/>
          <p:nvPr/>
        </p:nvSpPr>
        <p:spPr>
          <a:xfrm>
            <a:off x="10141261" y="7123135"/>
            <a:ext cx="7554106" cy="923289"/>
          </a:xfrm>
          <a:prstGeom prst="rect">
            <a:avLst/>
          </a:prstGeom>
          <a:noFill/>
          <a:ln>
            <a:noFill/>
          </a:ln>
        </p:spPr>
        <p:txBody>
          <a:bodyPr spcFirstLastPara="1" wrap="square" lIns="91425" tIns="45700" rIns="91425" bIns="45700" anchor="t" anchorCtr="0">
            <a:spAutoFit/>
          </a:bodyPr>
          <a:lstStyle/>
          <a:p>
            <a:pPr marL="285750" marR="0" lvl="0" indent="-285750" algn="l" rtl="0">
              <a:lnSpc>
                <a:spcPct val="150000"/>
              </a:lnSpc>
              <a:spcBef>
                <a:spcPts val="0"/>
              </a:spcBef>
              <a:spcAft>
                <a:spcPts val="0"/>
              </a:spcAft>
              <a:buClr>
                <a:srgbClr val="000000"/>
              </a:buClr>
              <a:buSzPts val="1800"/>
              <a:buFont typeface="Wingdings" panose="05000000000000000000" pitchFamily="2" charset="2"/>
              <a:buChar char="ü"/>
            </a:pPr>
            <a:r>
              <a:rPr lang="ko-KR" altLang="en-US" sz="1800" dirty="0">
                <a:solidFill>
                  <a:schemeClr val="dk1"/>
                </a:solidFill>
                <a:latin typeface="Calibri"/>
                <a:ea typeface="Calibri"/>
                <a:cs typeface="Calibri"/>
                <a:sym typeface="Calibri"/>
              </a:rPr>
              <a:t>따라서</a:t>
            </a:r>
            <a:r>
              <a:rPr lang="en-US" altLang="ko-KR" sz="1800" dirty="0">
                <a:solidFill>
                  <a:schemeClr val="dk1"/>
                </a:solidFill>
                <a:latin typeface="Calibri"/>
                <a:ea typeface="Calibri"/>
                <a:cs typeface="Calibri"/>
                <a:sym typeface="Calibri"/>
              </a:rPr>
              <a:t>, </a:t>
            </a:r>
            <a:r>
              <a:rPr lang="ko-KR" altLang="en-US" sz="1800" b="1" dirty="0">
                <a:solidFill>
                  <a:srgbClr val="0070C0"/>
                </a:solidFill>
                <a:latin typeface="Calibri"/>
                <a:ea typeface="Calibri"/>
                <a:cs typeface="Calibri"/>
                <a:sym typeface="Calibri"/>
              </a:rPr>
              <a:t>장애인 등록자 수와 총 편의시설 수 사이에는 상관관계가 없다</a:t>
            </a:r>
            <a:r>
              <a:rPr lang="en-US" altLang="ko-KR" sz="1800" b="1" dirty="0">
                <a:solidFill>
                  <a:srgbClr val="0070C0"/>
                </a:solidFill>
                <a:latin typeface="Calibri"/>
                <a:ea typeface="Calibri"/>
                <a:cs typeface="Calibri"/>
                <a:sym typeface="Calibri"/>
              </a:rPr>
              <a:t>.</a:t>
            </a:r>
          </a:p>
          <a:p>
            <a:pPr marL="285750" marR="0" lvl="0" indent="-285750" algn="l" rtl="0">
              <a:lnSpc>
                <a:spcPct val="150000"/>
              </a:lnSpc>
              <a:spcBef>
                <a:spcPts val="0"/>
              </a:spcBef>
              <a:spcAft>
                <a:spcPts val="0"/>
              </a:spcAft>
              <a:buClr>
                <a:srgbClr val="000000"/>
              </a:buClr>
              <a:buSzPts val="1800"/>
              <a:buFont typeface="Wingdings" panose="05000000000000000000" pitchFamily="2" charset="2"/>
              <a:buChar char="ü"/>
            </a:pPr>
            <a:r>
              <a:rPr lang="ko-KR" altLang="en-US" sz="1800" dirty="0">
                <a:solidFill>
                  <a:schemeClr val="dk1"/>
                </a:solidFill>
                <a:latin typeface="Calibri"/>
                <a:ea typeface="Calibri"/>
                <a:cs typeface="Calibri"/>
                <a:sym typeface="Calibri"/>
              </a:rPr>
              <a:t>즉</a:t>
            </a:r>
            <a:r>
              <a:rPr lang="en-US" altLang="ko-KR" sz="1800" dirty="0">
                <a:solidFill>
                  <a:schemeClr val="dk1"/>
                </a:solidFill>
                <a:latin typeface="Calibri"/>
                <a:ea typeface="Calibri"/>
                <a:cs typeface="Calibri"/>
                <a:sym typeface="Calibri"/>
              </a:rPr>
              <a:t>, </a:t>
            </a:r>
            <a:r>
              <a:rPr lang="ko-KR" altLang="en-US" sz="1800" dirty="0">
                <a:solidFill>
                  <a:schemeClr val="dk1"/>
                </a:solidFill>
                <a:latin typeface="Calibri"/>
                <a:ea typeface="Calibri"/>
                <a:cs typeface="Calibri"/>
                <a:sym typeface="Calibri"/>
              </a:rPr>
              <a:t>장애인 등록자 수가 많아도</a:t>
            </a:r>
            <a:r>
              <a:rPr lang="en-US" altLang="ko-KR" sz="1800" dirty="0">
                <a:solidFill>
                  <a:schemeClr val="dk1"/>
                </a:solidFill>
                <a:latin typeface="Calibri"/>
                <a:ea typeface="Calibri"/>
                <a:cs typeface="Calibri"/>
                <a:sym typeface="Calibri"/>
              </a:rPr>
              <a:t> </a:t>
            </a:r>
            <a:r>
              <a:rPr lang="ko-KR" altLang="en-US" sz="1800" dirty="0">
                <a:solidFill>
                  <a:schemeClr val="dk1"/>
                </a:solidFill>
                <a:latin typeface="Calibri"/>
                <a:ea typeface="Calibri"/>
                <a:cs typeface="Calibri"/>
                <a:sym typeface="Calibri"/>
              </a:rPr>
              <a:t>편의시설 수가 부족할 수 있다</a:t>
            </a:r>
            <a:r>
              <a:rPr lang="en-US" altLang="ko-KR" sz="1800" dirty="0">
                <a:solidFill>
                  <a:schemeClr val="dk1"/>
                </a:solidFill>
                <a:latin typeface="Calibri"/>
                <a:ea typeface="Calibri"/>
                <a:cs typeface="Calibri"/>
                <a:sym typeface="Calibri"/>
              </a:rPr>
              <a:t>.</a:t>
            </a:r>
          </a:p>
        </p:txBody>
      </p:sp>
      <p:sp>
        <p:nvSpPr>
          <p:cNvPr id="22" name="직사각형 21">
            <a:extLst>
              <a:ext uri="{FF2B5EF4-FFF2-40B4-BE49-F238E27FC236}">
                <a16:creationId xmlns:a16="http://schemas.microsoft.com/office/drawing/2014/main" id="{4080D490-4521-483E-BFA1-A30A68B35798}"/>
              </a:ext>
            </a:extLst>
          </p:cNvPr>
          <p:cNvSpPr/>
          <p:nvPr/>
        </p:nvSpPr>
        <p:spPr>
          <a:xfrm>
            <a:off x="961894" y="3196804"/>
            <a:ext cx="7818721" cy="98727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3" name="Google Shape;191;g115d0871472_0_105">
            <a:extLst>
              <a:ext uri="{FF2B5EF4-FFF2-40B4-BE49-F238E27FC236}">
                <a16:creationId xmlns:a16="http://schemas.microsoft.com/office/drawing/2014/main" id="{18FE95DD-8ADF-4D0E-A2F0-4D46A16E758C}"/>
              </a:ext>
            </a:extLst>
          </p:cNvPr>
          <p:cNvSpPr txBox="1"/>
          <p:nvPr/>
        </p:nvSpPr>
        <p:spPr>
          <a:xfrm>
            <a:off x="961894" y="3225617"/>
            <a:ext cx="7818721" cy="923289"/>
          </a:xfrm>
          <a:prstGeom prst="rect">
            <a:avLst/>
          </a:prstGeom>
          <a:noFill/>
          <a:ln>
            <a:noFill/>
          </a:ln>
        </p:spPr>
        <p:txBody>
          <a:bodyPr spcFirstLastPara="1" wrap="square" lIns="91425" tIns="45700" rIns="91425" bIns="45700" anchor="t" anchorCtr="0">
            <a:spAutoFit/>
          </a:bodyPr>
          <a:lstStyle/>
          <a:p>
            <a:pPr marL="285750" marR="0" lvl="0" indent="-285750" algn="l" rtl="0">
              <a:lnSpc>
                <a:spcPct val="150000"/>
              </a:lnSpc>
              <a:spcBef>
                <a:spcPts val="0"/>
              </a:spcBef>
              <a:spcAft>
                <a:spcPts val="0"/>
              </a:spcAft>
              <a:buClr>
                <a:srgbClr val="000000"/>
              </a:buClr>
              <a:buSzPts val="1800"/>
              <a:buFont typeface="Wingdings" panose="05000000000000000000" pitchFamily="2" charset="2"/>
              <a:buChar char="Ø"/>
            </a:pPr>
            <a:r>
              <a:rPr lang="ko-KR" altLang="en-US" sz="1800" dirty="0" err="1">
                <a:solidFill>
                  <a:schemeClr val="dk1"/>
                </a:solidFill>
                <a:latin typeface="Calibri"/>
                <a:ea typeface="Calibri"/>
                <a:cs typeface="Calibri"/>
                <a:sym typeface="Calibri"/>
              </a:rPr>
              <a:t>귀무가설</a:t>
            </a:r>
            <a:r>
              <a:rPr lang="ko-KR" altLang="en-US" sz="1800" dirty="0">
                <a:solidFill>
                  <a:schemeClr val="dk1"/>
                </a:solidFill>
                <a:latin typeface="Calibri"/>
                <a:ea typeface="Calibri"/>
                <a:cs typeface="Calibri"/>
                <a:sym typeface="Calibri"/>
              </a:rPr>
              <a:t> </a:t>
            </a:r>
            <a:r>
              <a:rPr lang="en-US" altLang="ko-KR" sz="1800" dirty="0">
                <a:solidFill>
                  <a:schemeClr val="dk1"/>
                </a:solidFill>
                <a:latin typeface="Calibri"/>
                <a:ea typeface="Calibri"/>
                <a:cs typeface="Calibri"/>
                <a:sym typeface="Calibri"/>
              </a:rPr>
              <a:t>: </a:t>
            </a:r>
            <a:r>
              <a:rPr lang="ko-KR" altLang="en-US" sz="1800" dirty="0">
                <a:solidFill>
                  <a:schemeClr val="dk1"/>
                </a:solidFill>
                <a:latin typeface="Calibri"/>
                <a:ea typeface="Calibri"/>
                <a:cs typeface="Calibri"/>
                <a:sym typeface="Calibri"/>
              </a:rPr>
              <a:t>장애인 등록자 수와 총 편의시설 수 사이에는 상관관계가 </a:t>
            </a:r>
            <a:r>
              <a:rPr lang="ko-KR" altLang="en-US" sz="1800" b="1" dirty="0">
                <a:solidFill>
                  <a:schemeClr val="dk1"/>
                </a:solidFill>
                <a:latin typeface="Calibri"/>
                <a:ea typeface="Calibri"/>
                <a:cs typeface="Calibri"/>
                <a:sym typeface="Calibri"/>
              </a:rPr>
              <a:t>없다</a:t>
            </a:r>
            <a:r>
              <a:rPr lang="en-US" altLang="ko-KR" sz="1800" b="1" dirty="0">
                <a:solidFill>
                  <a:schemeClr val="dk1"/>
                </a:solidFill>
                <a:latin typeface="Calibri"/>
                <a:ea typeface="Calibri"/>
                <a:cs typeface="Calibri"/>
                <a:sym typeface="Calibri"/>
              </a:rPr>
              <a:t>.</a:t>
            </a:r>
          </a:p>
          <a:p>
            <a:pPr marL="285750" marR="0" lvl="0" indent="-285750" algn="l" rtl="0">
              <a:lnSpc>
                <a:spcPct val="150000"/>
              </a:lnSpc>
              <a:spcBef>
                <a:spcPts val="0"/>
              </a:spcBef>
              <a:spcAft>
                <a:spcPts val="0"/>
              </a:spcAft>
              <a:buClr>
                <a:srgbClr val="000000"/>
              </a:buClr>
              <a:buSzPts val="1800"/>
              <a:buFont typeface="Wingdings" panose="05000000000000000000" pitchFamily="2" charset="2"/>
              <a:buChar char="Ø"/>
            </a:pPr>
            <a:r>
              <a:rPr lang="ko-KR" altLang="en-US" sz="1800" dirty="0">
                <a:solidFill>
                  <a:schemeClr val="dk1"/>
                </a:solidFill>
                <a:latin typeface="Calibri"/>
                <a:ea typeface="Calibri"/>
                <a:cs typeface="Calibri"/>
                <a:sym typeface="Calibri"/>
              </a:rPr>
              <a:t>대립가설 </a:t>
            </a:r>
            <a:r>
              <a:rPr lang="en-US" altLang="ko-KR" sz="1800" dirty="0">
                <a:solidFill>
                  <a:schemeClr val="dk1"/>
                </a:solidFill>
                <a:latin typeface="Calibri"/>
                <a:ea typeface="Calibri"/>
                <a:cs typeface="Calibri"/>
                <a:sym typeface="Calibri"/>
              </a:rPr>
              <a:t>: </a:t>
            </a:r>
            <a:r>
              <a:rPr lang="ko-KR" altLang="en-US" sz="1800" dirty="0">
                <a:solidFill>
                  <a:schemeClr val="dk1"/>
                </a:solidFill>
                <a:latin typeface="Calibri"/>
                <a:ea typeface="Calibri"/>
                <a:cs typeface="Calibri"/>
                <a:sym typeface="Calibri"/>
              </a:rPr>
              <a:t>장애인 등록자 수와 총 편의시설 수 사이에는 상관관계가 </a:t>
            </a:r>
            <a:r>
              <a:rPr lang="ko-KR" altLang="en-US" sz="1800" b="1" dirty="0">
                <a:solidFill>
                  <a:schemeClr val="dk1"/>
                </a:solidFill>
                <a:latin typeface="Calibri"/>
                <a:ea typeface="Calibri"/>
                <a:cs typeface="Calibri"/>
                <a:sym typeface="Calibri"/>
              </a:rPr>
              <a:t>있다</a:t>
            </a:r>
            <a:r>
              <a:rPr lang="en-US" altLang="ko-KR" sz="1800" b="1" dirty="0">
                <a:solidFill>
                  <a:schemeClr val="dk1"/>
                </a:solidFill>
                <a:latin typeface="Calibri"/>
                <a:ea typeface="Calibri"/>
                <a:cs typeface="Calibri"/>
                <a:sym typeface="Calibri"/>
              </a:rPr>
              <a:t>.</a:t>
            </a:r>
          </a:p>
        </p:txBody>
      </p:sp>
      <p:sp>
        <p:nvSpPr>
          <p:cNvPr id="27" name="Google Shape;191;g115d0871472_0_105">
            <a:extLst>
              <a:ext uri="{FF2B5EF4-FFF2-40B4-BE49-F238E27FC236}">
                <a16:creationId xmlns:a16="http://schemas.microsoft.com/office/drawing/2014/main" id="{B9013DD5-BA5F-4D17-86CE-6DCFE0826E22}"/>
              </a:ext>
            </a:extLst>
          </p:cNvPr>
          <p:cNvSpPr txBox="1"/>
          <p:nvPr/>
        </p:nvSpPr>
        <p:spPr>
          <a:xfrm>
            <a:off x="1245932" y="7281395"/>
            <a:ext cx="7498680" cy="1338788"/>
          </a:xfrm>
          <a:prstGeom prst="rect">
            <a:avLst/>
          </a:prstGeom>
          <a:noFill/>
          <a:ln>
            <a:noFill/>
          </a:ln>
        </p:spPr>
        <p:txBody>
          <a:bodyPr spcFirstLastPara="1" wrap="square" lIns="91425" tIns="45700" rIns="91425" bIns="45700" anchor="t" anchorCtr="0">
            <a:spAutoFit/>
          </a:bodyPr>
          <a:lstStyle/>
          <a:p>
            <a:pPr marR="0" lvl="0" algn="l" rtl="0">
              <a:lnSpc>
                <a:spcPct val="150000"/>
              </a:lnSpc>
              <a:spcBef>
                <a:spcPts val="0"/>
              </a:spcBef>
              <a:spcAft>
                <a:spcPts val="0"/>
              </a:spcAft>
              <a:buClr>
                <a:srgbClr val="000000"/>
              </a:buClr>
              <a:buSzPts val="1800"/>
            </a:pPr>
            <a:r>
              <a:rPr lang="ko-KR" altLang="en-US" sz="1800" dirty="0">
                <a:solidFill>
                  <a:schemeClr val="dk1"/>
                </a:solidFill>
                <a:latin typeface="Calibri"/>
                <a:ea typeface="Calibri"/>
                <a:cs typeface="Calibri"/>
                <a:sym typeface="Calibri"/>
              </a:rPr>
              <a:t>→  </a:t>
            </a:r>
            <a:r>
              <a:rPr lang="ko-KR" altLang="en-US" sz="1800" dirty="0" err="1">
                <a:solidFill>
                  <a:schemeClr val="dk1"/>
                </a:solidFill>
                <a:latin typeface="Calibri"/>
                <a:ea typeface="Calibri"/>
                <a:cs typeface="Calibri"/>
                <a:sym typeface="Calibri"/>
              </a:rPr>
              <a:t>피어슨</a:t>
            </a:r>
            <a:r>
              <a:rPr lang="ko-KR" altLang="en-US" sz="1800" dirty="0">
                <a:solidFill>
                  <a:schemeClr val="dk1"/>
                </a:solidFill>
                <a:latin typeface="Calibri"/>
                <a:ea typeface="Calibri"/>
                <a:cs typeface="Calibri"/>
                <a:sym typeface="Calibri"/>
              </a:rPr>
              <a:t> 상관계수 검정 결과</a:t>
            </a:r>
            <a:r>
              <a:rPr lang="en-US" altLang="ko-KR" sz="1800" dirty="0">
                <a:solidFill>
                  <a:schemeClr val="dk1"/>
                </a:solidFill>
                <a:latin typeface="Calibri"/>
                <a:ea typeface="Calibri"/>
                <a:cs typeface="Calibri"/>
                <a:sym typeface="Calibri"/>
              </a:rPr>
              <a:t>, </a:t>
            </a:r>
            <a:r>
              <a:rPr lang="ko-KR" altLang="en-US" sz="1800" b="1" dirty="0">
                <a:solidFill>
                  <a:srgbClr val="0070C0"/>
                </a:solidFill>
                <a:latin typeface="Calibri"/>
                <a:ea typeface="Calibri"/>
                <a:cs typeface="Calibri"/>
                <a:sym typeface="Calibri"/>
              </a:rPr>
              <a:t>상관계수 </a:t>
            </a:r>
            <a:r>
              <a:rPr lang="en-US" altLang="ko-KR" sz="1800" b="1" dirty="0">
                <a:solidFill>
                  <a:srgbClr val="0070C0"/>
                </a:solidFill>
                <a:latin typeface="Calibri"/>
                <a:ea typeface="Calibri"/>
                <a:cs typeface="Calibri"/>
                <a:sym typeface="Calibri"/>
              </a:rPr>
              <a:t>0.197</a:t>
            </a:r>
            <a:r>
              <a:rPr lang="ko-KR" altLang="en-US" sz="1800" dirty="0">
                <a:solidFill>
                  <a:schemeClr val="tx1"/>
                </a:solidFill>
                <a:latin typeface="Calibri"/>
                <a:ea typeface="Calibri"/>
                <a:cs typeface="Calibri"/>
                <a:sym typeface="Calibri"/>
              </a:rPr>
              <a:t>이므로 </a:t>
            </a:r>
            <a:r>
              <a:rPr lang="ko-KR" altLang="en-US" sz="1800" b="1" dirty="0">
                <a:solidFill>
                  <a:srgbClr val="0070C0"/>
                </a:solidFill>
                <a:latin typeface="Calibri"/>
                <a:ea typeface="Calibri"/>
                <a:cs typeface="Calibri"/>
                <a:sym typeface="Calibri"/>
              </a:rPr>
              <a:t>상관성이 낮다</a:t>
            </a:r>
            <a:r>
              <a:rPr lang="en-US" altLang="ko-KR" sz="1800" b="1" dirty="0">
                <a:solidFill>
                  <a:srgbClr val="0070C0"/>
                </a:solidFill>
                <a:latin typeface="Calibri"/>
                <a:ea typeface="Calibri"/>
                <a:cs typeface="Calibri"/>
                <a:sym typeface="Calibri"/>
              </a:rPr>
              <a:t>.</a:t>
            </a:r>
          </a:p>
          <a:p>
            <a:pPr marR="0" lvl="0" algn="l" rtl="0">
              <a:lnSpc>
                <a:spcPct val="150000"/>
              </a:lnSpc>
              <a:spcBef>
                <a:spcPts val="0"/>
              </a:spcBef>
              <a:spcAft>
                <a:spcPts val="0"/>
              </a:spcAft>
              <a:buClr>
                <a:srgbClr val="000000"/>
              </a:buClr>
              <a:buSzPts val="1800"/>
            </a:pPr>
            <a:r>
              <a:rPr lang="ko-KR" altLang="en-US" sz="1800" dirty="0">
                <a:solidFill>
                  <a:schemeClr val="dk1"/>
                </a:solidFill>
                <a:latin typeface="Calibri"/>
                <a:ea typeface="Calibri"/>
                <a:cs typeface="Calibri"/>
                <a:sym typeface="Calibri"/>
              </a:rPr>
              <a:t>→  유의성 검정 결과</a:t>
            </a:r>
            <a:r>
              <a:rPr lang="en-US" altLang="ko-KR" sz="1800" dirty="0">
                <a:solidFill>
                  <a:schemeClr val="dk1"/>
                </a:solidFill>
                <a:latin typeface="Calibri"/>
                <a:ea typeface="Calibri"/>
                <a:cs typeface="Calibri"/>
                <a:sym typeface="Calibri"/>
              </a:rPr>
              <a:t>, </a:t>
            </a:r>
            <a:r>
              <a:rPr lang="en-US" altLang="ko-KR" sz="1800" b="1" dirty="0">
                <a:solidFill>
                  <a:srgbClr val="0070C0"/>
                </a:solidFill>
                <a:latin typeface="Calibri"/>
                <a:ea typeface="Calibri"/>
                <a:cs typeface="Calibri"/>
                <a:sym typeface="Calibri"/>
              </a:rPr>
              <a:t>p-value</a:t>
            </a:r>
            <a:r>
              <a:rPr lang="ko-KR" altLang="en-US" sz="1800" dirty="0">
                <a:solidFill>
                  <a:schemeClr val="tx1"/>
                </a:solidFill>
                <a:latin typeface="Calibri"/>
                <a:ea typeface="Calibri"/>
                <a:cs typeface="Calibri"/>
                <a:sym typeface="Calibri"/>
              </a:rPr>
              <a:t>가</a:t>
            </a:r>
            <a:r>
              <a:rPr lang="ko-KR" altLang="en-US" sz="1800" b="1" dirty="0">
                <a:solidFill>
                  <a:srgbClr val="0070C0"/>
                </a:solidFill>
                <a:latin typeface="Calibri"/>
                <a:ea typeface="Calibri"/>
                <a:cs typeface="Calibri"/>
                <a:sym typeface="Calibri"/>
              </a:rPr>
              <a:t> </a:t>
            </a:r>
            <a:r>
              <a:rPr lang="en-US" altLang="ko-KR" sz="1800" b="1" dirty="0">
                <a:solidFill>
                  <a:srgbClr val="0070C0"/>
                </a:solidFill>
                <a:latin typeface="Calibri"/>
                <a:ea typeface="Calibri"/>
                <a:cs typeface="Calibri"/>
                <a:sym typeface="Calibri"/>
              </a:rPr>
              <a:t>0.368</a:t>
            </a:r>
            <a:r>
              <a:rPr lang="ko-KR" altLang="en-US" sz="1800" dirty="0">
                <a:solidFill>
                  <a:schemeClr val="tx1"/>
                </a:solidFill>
                <a:latin typeface="Calibri"/>
                <a:ea typeface="Calibri"/>
                <a:cs typeface="Calibri"/>
                <a:sym typeface="Calibri"/>
              </a:rPr>
              <a:t>이므로</a:t>
            </a:r>
            <a:r>
              <a:rPr lang="en-US" altLang="ko-KR" sz="1800" dirty="0">
                <a:solidFill>
                  <a:schemeClr val="tx1"/>
                </a:solidFill>
                <a:latin typeface="Calibri"/>
                <a:ea typeface="Calibri"/>
                <a:cs typeface="Calibri"/>
                <a:sym typeface="Calibri"/>
              </a:rPr>
              <a:t>,</a:t>
            </a:r>
            <a:r>
              <a:rPr lang="en-US" altLang="ko-KR" sz="1800" b="1" dirty="0">
                <a:solidFill>
                  <a:srgbClr val="0070C0"/>
                </a:solidFill>
                <a:latin typeface="Calibri"/>
                <a:ea typeface="Calibri"/>
                <a:cs typeface="Calibri"/>
                <a:sym typeface="Calibri"/>
              </a:rPr>
              <a:t> </a:t>
            </a:r>
            <a:r>
              <a:rPr lang="ko-KR" altLang="en-US" sz="1800" b="1" dirty="0">
                <a:solidFill>
                  <a:srgbClr val="0070C0"/>
                </a:solidFill>
                <a:latin typeface="Calibri"/>
                <a:ea typeface="Calibri"/>
                <a:cs typeface="Calibri"/>
                <a:sym typeface="Calibri"/>
              </a:rPr>
              <a:t>유의수준 </a:t>
            </a:r>
            <a:r>
              <a:rPr lang="en-US" altLang="ko-KR" sz="1800" b="1" dirty="0">
                <a:solidFill>
                  <a:srgbClr val="0070C0"/>
                </a:solidFill>
                <a:latin typeface="Calibri"/>
                <a:ea typeface="Calibri"/>
                <a:cs typeface="Calibri"/>
                <a:sym typeface="Calibri"/>
              </a:rPr>
              <a:t>0.05</a:t>
            </a:r>
            <a:r>
              <a:rPr lang="ko-KR" altLang="en-US" sz="1800" b="1" dirty="0">
                <a:solidFill>
                  <a:srgbClr val="0070C0"/>
                </a:solidFill>
                <a:latin typeface="Calibri"/>
                <a:ea typeface="Calibri"/>
                <a:cs typeface="Calibri"/>
                <a:sym typeface="Calibri"/>
              </a:rPr>
              <a:t>보다 크다</a:t>
            </a:r>
            <a:r>
              <a:rPr lang="en-US" altLang="ko-KR" sz="1800" b="1" dirty="0">
                <a:solidFill>
                  <a:srgbClr val="0070C0"/>
                </a:solidFill>
                <a:latin typeface="Calibri"/>
                <a:ea typeface="Calibri"/>
                <a:cs typeface="Calibri"/>
                <a:sym typeface="Calibri"/>
              </a:rPr>
              <a:t>.</a:t>
            </a:r>
          </a:p>
          <a:p>
            <a:pPr marR="0" lvl="0" algn="l" rtl="0">
              <a:lnSpc>
                <a:spcPct val="150000"/>
              </a:lnSpc>
              <a:spcBef>
                <a:spcPts val="0"/>
              </a:spcBef>
              <a:spcAft>
                <a:spcPts val="0"/>
              </a:spcAft>
              <a:buClr>
                <a:srgbClr val="000000"/>
              </a:buClr>
              <a:buSzPts val="1800"/>
            </a:pPr>
            <a:r>
              <a:rPr lang="en-US" altLang="ko-KR" sz="1800" dirty="0">
                <a:solidFill>
                  <a:schemeClr val="tx1"/>
                </a:solidFill>
                <a:latin typeface="Calibri"/>
                <a:ea typeface="Calibri"/>
                <a:cs typeface="Calibri"/>
                <a:sym typeface="Calibri"/>
              </a:rPr>
              <a:t>      </a:t>
            </a:r>
            <a:r>
              <a:rPr lang="ko-KR" altLang="en-US" sz="1800" dirty="0">
                <a:solidFill>
                  <a:schemeClr val="tx1"/>
                </a:solidFill>
                <a:latin typeface="Calibri"/>
                <a:ea typeface="Calibri"/>
                <a:cs typeface="Calibri"/>
                <a:sym typeface="Calibri"/>
              </a:rPr>
              <a:t>따라서</a:t>
            </a:r>
            <a:r>
              <a:rPr lang="en-US" altLang="ko-KR" sz="1800" dirty="0">
                <a:solidFill>
                  <a:schemeClr val="tx1"/>
                </a:solidFill>
                <a:latin typeface="Calibri"/>
                <a:ea typeface="Calibri"/>
                <a:cs typeface="Calibri"/>
                <a:sym typeface="Calibri"/>
              </a:rPr>
              <a:t>, </a:t>
            </a:r>
            <a:r>
              <a:rPr lang="ko-KR" altLang="en-US" sz="1800" b="1" dirty="0" err="1">
                <a:solidFill>
                  <a:srgbClr val="0070C0"/>
                </a:solidFill>
                <a:latin typeface="Calibri"/>
                <a:ea typeface="Calibri"/>
                <a:cs typeface="Calibri"/>
                <a:sym typeface="Calibri"/>
              </a:rPr>
              <a:t>귀무가설을</a:t>
            </a:r>
            <a:r>
              <a:rPr lang="ko-KR" altLang="en-US" sz="1800" b="1" dirty="0">
                <a:solidFill>
                  <a:srgbClr val="0070C0"/>
                </a:solidFill>
                <a:latin typeface="Calibri"/>
                <a:ea typeface="Calibri"/>
                <a:cs typeface="Calibri"/>
                <a:sym typeface="Calibri"/>
              </a:rPr>
              <a:t> 기각하지 않는다</a:t>
            </a:r>
            <a:r>
              <a:rPr lang="en-US" altLang="ko-KR" sz="1800" b="1" dirty="0">
                <a:solidFill>
                  <a:srgbClr val="0070C0"/>
                </a:solidFill>
                <a:latin typeface="Calibri"/>
                <a:ea typeface="Calibri"/>
                <a:cs typeface="Calibri"/>
                <a:sym typeface="Calibri"/>
              </a:rPr>
              <a:t>.</a:t>
            </a:r>
            <a:endParaRPr lang="en-US" altLang="ko-KR" sz="1800" dirty="0">
              <a:solidFill>
                <a:schemeClr val="dk1"/>
              </a:solidFill>
              <a:latin typeface="Calibri"/>
              <a:ea typeface="Calibri"/>
              <a:cs typeface="Calibri"/>
              <a:sym typeface="Calibri"/>
            </a:endParaRPr>
          </a:p>
        </p:txBody>
      </p:sp>
      <p:sp>
        <p:nvSpPr>
          <p:cNvPr id="28" name="타원 27">
            <a:extLst>
              <a:ext uri="{FF2B5EF4-FFF2-40B4-BE49-F238E27FC236}">
                <a16:creationId xmlns:a16="http://schemas.microsoft.com/office/drawing/2014/main" id="{462AAC0B-E533-45CF-9430-83291BA1B2A1}"/>
              </a:ext>
            </a:extLst>
          </p:cNvPr>
          <p:cNvSpPr/>
          <p:nvPr/>
        </p:nvSpPr>
        <p:spPr>
          <a:xfrm>
            <a:off x="1353777" y="6395905"/>
            <a:ext cx="782108" cy="571728"/>
          </a:xfrm>
          <a:prstGeom prst="ellipse">
            <a:avLst/>
          </a:prstGeom>
          <a:noFill/>
          <a:ln w="38100">
            <a:solidFill>
              <a:srgbClr val="55A6D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타원 28">
            <a:extLst>
              <a:ext uri="{FF2B5EF4-FFF2-40B4-BE49-F238E27FC236}">
                <a16:creationId xmlns:a16="http://schemas.microsoft.com/office/drawing/2014/main" id="{883F7EDD-E2FB-49E6-A5E6-2E0D43E31C30}"/>
              </a:ext>
            </a:extLst>
          </p:cNvPr>
          <p:cNvSpPr/>
          <p:nvPr/>
        </p:nvSpPr>
        <p:spPr>
          <a:xfrm>
            <a:off x="3739908" y="6395905"/>
            <a:ext cx="782108" cy="571728"/>
          </a:xfrm>
          <a:prstGeom prst="ellipse">
            <a:avLst/>
          </a:prstGeom>
          <a:noFill/>
          <a:ln w="38100">
            <a:solidFill>
              <a:srgbClr val="55A6D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화살표: 오른쪽 29">
            <a:extLst>
              <a:ext uri="{FF2B5EF4-FFF2-40B4-BE49-F238E27FC236}">
                <a16:creationId xmlns:a16="http://schemas.microsoft.com/office/drawing/2014/main" id="{39447AFF-CA95-42D7-8E50-141A7CE321E7}"/>
              </a:ext>
            </a:extLst>
          </p:cNvPr>
          <p:cNvSpPr/>
          <p:nvPr/>
        </p:nvSpPr>
        <p:spPr>
          <a:xfrm>
            <a:off x="9116587" y="4858677"/>
            <a:ext cx="1131624" cy="943030"/>
          </a:xfrm>
          <a:prstGeom prst="rightArrow">
            <a:avLst/>
          </a:prstGeom>
          <a:solidFill>
            <a:srgbClr val="55A6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9" name="Google Shape;227;g116e922a2d1_11_57">
            <a:extLst>
              <a:ext uri="{FF2B5EF4-FFF2-40B4-BE49-F238E27FC236}">
                <a16:creationId xmlns:a16="http://schemas.microsoft.com/office/drawing/2014/main" id="{53562BD2-121A-4EFB-8487-06CDA5C8F506}"/>
              </a:ext>
            </a:extLst>
          </p:cNvPr>
          <p:cNvSpPr txBox="1"/>
          <p:nvPr/>
        </p:nvSpPr>
        <p:spPr>
          <a:xfrm>
            <a:off x="961894" y="4379607"/>
            <a:ext cx="7930669" cy="923289"/>
          </a:xfrm>
          <a:prstGeom prst="rect">
            <a:avLst/>
          </a:prstGeom>
          <a:noFill/>
          <a:ln>
            <a:noFill/>
          </a:ln>
        </p:spPr>
        <p:txBody>
          <a:bodyPr spcFirstLastPara="1" wrap="square" lIns="91425" tIns="45700" rIns="91425" bIns="45700" anchor="t" anchorCtr="0">
            <a:spAutoFit/>
          </a:bodyPr>
          <a:lstStyle/>
          <a:p>
            <a:pPr marL="285750" marR="0" lvl="0" indent="-285750" algn="l" rtl="0">
              <a:lnSpc>
                <a:spcPct val="150000"/>
              </a:lnSpc>
              <a:spcBef>
                <a:spcPts val="0"/>
              </a:spcBef>
              <a:spcAft>
                <a:spcPts val="0"/>
              </a:spcAft>
              <a:buClr>
                <a:srgbClr val="000000"/>
              </a:buClr>
              <a:buSzPts val="1800"/>
              <a:buFont typeface="Arial"/>
              <a:buChar char="•"/>
            </a:pPr>
            <a:r>
              <a:rPr lang="ko-KR" altLang="en-US" sz="1800" b="0" i="0" u="sng" strike="noStrike" cap="none" dirty="0">
                <a:solidFill>
                  <a:schemeClr val="dk1"/>
                </a:solidFill>
                <a:latin typeface="Calibri"/>
                <a:ea typeface="Calibri"/>
                <a:cs typeface="Calibri"/>
                <a:sym typeface="Calibri"/>
              </a:rPr>
              <a:t>이상치에 해당하는 구를 제외</a:t>
            </a:r>
            <a:r>
              <a:rPr lang="ko-KR" altLang="en-US" sz="1800" b="0" i="0" u="none" strike="noStrike" cap="none" dirty="0">
                <a:solidFill>
                  <a:schemeClr val="dk1"/>
                </a:solidFill>
                <a:latin typeface="Calibri"/>
                <a:ea typeface="Calibri"/>
                <a:cs typeface="Calibri"/>
                <a:sym typeface="Calibri"/>
              </a:rPr>
              <a:t>하고</a:t>
            </a:r>
            <a:r>
              <a:rPr lang="en-US" altLang="ko-KR" sz="1800" b="0" i="0" u="none" strike="noStrike" cap="none" dirty="0">
                <a:solidFill>
                  <a:schemeClr val="dk1"/>
                </a:solidFill>
                <a:latin typeface="Calibri"/>
                <a:ea typeface="Calibri"/>
                <a:cs typeface="Calibri"/>
                <a:sym typeface="Calibri"/>
              </a:rPr>
              <a:t>, </a:t>
            </a:r>
            <a:r>
              <a:rPr lang="ko-KR" altLang="en-US" sz="1800" dirty="0">
                <a:solidFill>
                  <a:schemeClr val="dk1"/>
                </a:solidFill>
                <a:latin typeface="Calibri"/>
                <a:ea typeface="Calibri"/>
                <a:cs typeface="Calibri"/>
                <a:sym typeface="Calibri"/>
              </a:rPr>
              <a:t>장애인 등록자 수와 편의시설 수 사이에 상관성이 있는지 상관관계 분석을 통해 확인</a:t>
            </a:r>
            <a:endParaRPr sz="1800" b="0" i="0" u="none" strike="noStrike" cap="none" dirty="0">
              <a:solidFill>
                <a:schemeClr val="dk1"/>
              </a:solidFill>
              <a:latin typeface="Calibri"/>
              <a:ea typeface="Calibri"/>
              <a:cs typeface="Calibri"/>
              <a:sym typeface="Calibri"/>
            </a:endParaRPr>
          </a:p>
        </p:txBody>
      </p:sp>
      <p:pic>
        <p:nvPicPr>
          <p:cNvPr id="5" name="그림 4">
            <a:extLst>
              <a:ext uri="{FF2B5EF4-FFF2-40B4-BE49-F238E27FC236}">
                <a16:creationId xmlns:a16="http://schemas.microsoft.com/office/drawing/2014/main" id="{0644AF7F-E546-44EB-A60B-9EB8B3F4C793}"/>
              </a:ext>
            </a:extLst>
          </p:cNvPr>
          <p:cNvPicPr>
            <a:picLocks noChangeAspect="1"/>
          </p:cNvPicPr>
          <p:nvPr/>
        </p:nvPicPr>
        <p:blipFill>
          <a:blip r:embed="rId6"/>
          <a:stretch>
            <a:fillRect/>
          </a:stretch>
        </p:blipFill>
        <p:spPr>
          <a:xfrm>
            <a:off x="11014950" y="3153043"/>
            <a:ext cx="5354639" cy="384401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g116e922a2d1_11_112"/>
          <p:cNvSpPr txBox="1"/>
          <p:nvPr/>
        </p:nvSpPr>
        <p:spPr>
          <a:xfrm>
            <a:off x="16868603" y="615896"/>
            <a:ext cx="636900" cy="369300"/>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1</a:t>
            </a:r>
            <a:r>
              <a:rPr lang="en-US" sz="1800"/>
              <a:t>1</a:t>
            </a:r>
            <a:endParaRPr sz="1800" b="0" i="0" u="none" strike="noStrike" cap="none">
              <a:solidFill>
                <a:schemeClr val="dk1"/>
              </a:solidFill>
              <a:latin typeface="Calibri"/>
              <a:ea typeface="Calibri"/>
              <a:cs typeface="Calibri"/>
              <a:sym typeface="Calibri"/>
            </a:endParaRPr>
          </a:p>
        </p:txBody>
      </p:sp>
      <p:pic>
        <p:nvPicPr>
          <p:cNvPr id="279" name="Google Shape;279;g116e922a2d1_11_112"/>
          <p:cNvPicPr preferRelativeResize="0"/>
          <p:nvPr/>
        </p:nvPicPr>
        <p:blipFill rotWithShape="1">
          <a:blip r:embed="rId3">
            <a:alphaModFix/>
          </a:blip>
          <a:srcRect/>
          <a:stretch/>
        </p:blipFill>
        <p:spPr>
          <a:xfrm>
            <a:off x="15591624" y="9001124"/>
            <a:ext cx="2354124" cy="759800"/>
          </a:xfrm>
          <a:prstGeom prst="rect">
            <a:avLst/>
          </a:prstGeom>
          <a:noFill/>
          <a:ln>
            <a:noFill/>
          </a:ln>
        </p:spPr>
      </p:pic>
      <p:pic>
        <p:nvPicPr>
          <p:cNvPr id="280" name="Google Shape;280;g116e922a2d1_11_112"/>
          <p:cNvPicPr preferRelativeResize="0"/>
          <p:nvPr/>
        </p:nvPicPr>
        <p:blipFill rotWithShape="1">
          <a:blip r:embed="rId4">
            <a:alphaModFix/>
          </a:blip>
          <a:srcRect/>
          <a:stretch/>
        </p:blipFill>
        <p:spPr>
          <a:xfrm>
            <a:off x="1068696" y="3126057"/>
            <a:ext cx="7104549" cy="3773478"/>
          </a:xfrm>
          <a:prstGeom prst="rect">
            <a:avLst/>
          </a:prstGeom>
          <a:noFill/>
          <a:ln>
            <a:noFill/>
          </a:ln>
        </p:spPr>
      </p:pic>
      <p:pic>
        <p:nvPicPr>
          <p:cNvPr id="281" name="Google Shape;281;g116e922a2d1_11_112"/>
          <p:cNvPicPr preferRelativeResize="0"/>
          <p:nvPr/>
        </p:nvPicPr>
        <p:blipFill rotWithShape="1">
          <a:blip r:embed="rId5">
            <a:alphaModFix/>
          </a:blip>
          <a:srcRect/>
          <a:stretch/>
        </p:blipFill>
        <p:spPr>
          <a:xfrm>
            <a:off x="0" y="550725"/>
            <a:ext cx="954024" cy="477001"/>
          </a:xfrm>
          <a:prstGeom prst="rect">
            <a:avLst/>
          </a:prstGeom>
          <a:noFill/>
          <a:ln>
            <a:noFill/>
          </a:ln>
        </p:spPr>
      </p:pic>
      <p:sp>
        <p:nvSpPr>
          <p:cNvPr id="282" name="Google Shape;282;g116e922a2d1_11_112"/>
          <p:cNvSpPr txBox="1"/>
          <p:nvPr/>
        </p:nvSpPr>
        <p:spPr>
          <a:xfrm>
            <a:off x="1478969" y="2339043"/>
            <a:ext cx="5971033" cy="44623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300"/>
              <a:buFont typeface="Arial"/>
              <a:buNone/>
            </a:pPr>
            <a:r>
              <a:rPr lang="en-US" sz="2300" b="1" i="0" u="none" strike="noStrike" cap="none" dirty="0" err="1">
                <a:solidFill>
                  <a:schemeClr val="dk1"/>
                </a:solidFill>
                <a:latin typeface="Calibri"/>
                <a:ea typeface="Calibri"/>
                <a:cs typeface="Calibri"/>
                <a:sym typeface="Calibri"/>
              </a:rPr>
              <a:t>서울시</a:t>
            </a:r>
            <a:r>
              <a:rPr lang="en-US" sz="2300" b="1" i="0" u="none" strike="noStrike" cap="none" dirty="0">
                <a:solidFill>
                  <a:schemeClr val="dk1"/>
                </a:solidFill>
                <a:latin typeface="Calibri"/>
                <a:ea typeface="Calibri"/>
                <a:cs typeface="Calibri"/>
                <a:sym typeface="Calibri"/>
              </a:rPr>
              <a:t> </a:t>
            </a:r>
            <a:r>
              <a:rPr lang="en-US" sz="2300" b="1" i="0" u="none" strike="noStrike" cap="none" dirty="0" err="1">
                <a:solidFill>
                  <a:schemeClr val="dk1"/>
                </a:solidFill>
                <a:latin typeface="Calibri"/>
                <a:ea typeface="Calibri"/>
                <a:cs typeface="Calibri"/>
                <a:sym typeface="Calibri"/>
              </a:rPr>
              <a:t>시간대별</a:t>
            </a:r>
            <a:r>
              <a:rPr lang="en-US" sz="2300" b="1" i="0" u="none" strike="noStrike" cap="none" dirty="0">
                <a:solidFill>
                  <a:schemeClr val="dk1"/>
                </a:solidFill>
                <a:latin typeface="Calibri"/>
                <a:ea typeface="Calibri"/>
                <a:cs typeface="Calibri"/>
                <a:sym typeface="Calibri"/>
              </a:rPr>
              <a:t> </a:t>
            </a:r>
            <a:r>
              <a:rPr lang="en-US" sz="2300" b="1" i="0" u="none" strike="noStrike" cap="none" dirty="0" err="1">
                <a:solidFill>
                  <a:schemeClr val="dk1"/>
                </a:solidFill>
                <a:latin typeface="Calibri"/>
                <a:ea typeface="Calibri"/>
                <a:cs typeface="Calibri"/>
                <a:sym typeface="Calibri"/>
              </a:rPr>
              <a:t>장애인</a:t>
            </a:r>
            <a:r>
              <a:rPr lang="en-US" sz="2300" b="1" i="0" u="none" strike="noStrike" cap="none" dirty="0">
                <a:solidFill>
                  <a:schemeClr val="dk1"/>
                </a:solidFill>
                <a:latin typeface="Calibri"/>
                <a:ea typeface="Calibri"/>
                <a:cs typeface="Calibri"/>
                <a:sym typeface="Calibri"/>
              </a:rPr>
              <a:t> </a:t>
            </a:r>
            <a:r>
              <a:rPr lang="en-US" sz="2300" b="1" i="0" u="none" strike="noStrike" cap="none" dirty="0" err="1">
                <a:solidFill>
                  <a:schemeClr val="dk1"/>
                </a:solidFill>
                <a:latin typeface="Calibri"/>
                <a:ea typeface="Calibri"/>
                <a:cs typeface="Calibri"/>
                <a:sym typeface="Calibri"/>
              </a:rPr>
              <a:t>콜택시</a:t>
            </a:r>
            <a:r>
              <a:rPr lang="en-US" sz="2300" b="1" i="0" u="none" strike="noStrike" cap="none" dirty="0">
                <a:solidFill>
                  <a:schemeClr val="dk1"/>
                </a:solidFill>
                <a:latin typeface="Calibri"/>
                <a:ea typeface="Calibri"/>
                <a:cs typeface="Calibri"/>
                <a:sym typeface="Calibri"/>
              </a:rPr>
              <a:t> </a:t>
            </a:r>
            <a:r>
              <a:rPr lang="en-US" sz="2300" b="1" i="0" u="none" strike="noStrike" cap="none" dirty="0" err="1">
                <a:solidFill>
                  <a:schemeClr val="dk1"/>
                </a:solidFill>
                <a:latin typeface="Calibri"/>
                <a:ea typeface="Calibri"/>
                <a:cs typeface="Calibri"/>
                <a:sym typeface="Calibri"/>
              </a:rPr>
              <a:t>이용</a:t>
            </a:r>
            <a:r>
              <a:rPr lang="en-US" sz="2300" b="1" i="0" u="none" strike="noStrike" cap="none" dirty="0">
                <a:solidFill>
                  <a:schemeClr val="dk1"/>
                </a:solidFill>
                <a:latin typeface="Calibri"/>
                <a:ea typeface="Calibri"/>
                <a:cs typeface="Calibri"/>
                <a:sym typeface="Calibri"/>
              </a:rPr>
              <a:t> </a:t>
            </a:r>
            <a:r>
              <a:rPr lang="en-US" sz="2300" b="1" i="0" u="none" strike="noStrike" cap="none" dirty="0" err="1">
                <a:solidFill>
                  <a:schemeClr val="dk1"/>
                </a:solidFill>
                <a:latin typeface="Calibri"/>
                <a:ea typeface="Calibri"/>
                <a:cs typeface="Calibri"/>
                <a:sym typeface="Calibri"/>
              </a:rPr>
              <a:t>현황</a:t>
            </a:r>
            <a:endParaRPr sz="2300" b="1" i="0" u="none" strike="noStrike" cap="none" dirty="0">
              <a:solidFill>
                <a:srgbClr val="000000"/>
              </a:solidFill>
              <a:latin typeface="Arial"/>
              <a:ea typeface="Arial"/>
              <a:cs typeface="Arial"/>
              <a:sym typeface="Arial"/>
            </a:endParaRPr>
          </a:p>
        </p:txBody>
      </p:sp>
      <p:pic>
        <p:nvPicPr>
          <p:cNvPr id="283" name="Google Shape;283;g116e922a2d1_11_112"/>
          <p:cNvPicPr preferRelativeResize="0"/>
          <p:nvPr/>
        </p:nvPicPr>
        <p:blipFill rotWithShape="1">
          <a:blip r:embed="rId6">
            <a:alphaModFix/>
          </a:blip>
          <a:srcRect/>
          <a:stretch/>
        </p:blipFill>
        <p:spPr>
          <a:xfrm>
            <a:off x="9144000" y="3117419"/>
            <a:ext cx="7603631" cy="3989245"/>
          </a:xfrm>
          <a:prstGeom prst="rect">
            <a:avLst/>
          </a:prstGeom>
          <a:noFill/>
          <a:ln>
            <a:noFill/>
          </a:ln>
        </p:spPr>
      </p:pic>
      <p:sp>
        <p:nvSpPr>
          <p:cNvPr id="284" name="Google Shape;284;g116e922a2d1_11_112"/>
          <p:cNvSpPr txBox="1"/>
          <p:nvPr/>
        </p:nvSpPr>
        <p:spPr>
          <a:xfrm>
            <a:off x="9499871" y="2328781"/>
            <a:ext cx="5971033" cy="44623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300"/>
              <a:buFont typeface="Arial"/>
              <a:buNone/>
            </a:pPr>
            <a:r>
              <a:rPr lang="en-US" sz="2300" b="1" i="0" u="none" strike="noStrike" cap="none">
                <a:solidFill>
                  <a:schemeClr val="dk1"/>
                </a:solidFill>
                <a:latin typeface="Calibri"/>
                <a:ea typeface="Calibri"/>
                <a:cs typeface="Calibri"/>
                <a:sym typeface="Calibri"/>
              </a:rPr>
              <a:t>서울시 요일별 장애인 콜택시 이용 현황</a:t>
            </a:r>
            <a:endParaRPr sz="2300" b="1" i="0" u="none" strike="noStrike" cap="none">
              <a:solidFill>
                <a:srgbClr val="000000"/>
              </a:solidFill>
              <a:latin typeface="Arial"/>
              <a:ea typeface="Arial"/>
              <a:cs typeface="Arial"/>
              <a:sym typeface="Arial"/>
            </a:endParaRPr>
          </a:p>
        </p:txBody>
      </p:sp>
      <p:sp>
        <p:nvSpPr>
          <p:cNvPr id="285" name="Google Shape;285;g116e922a2d1_11_112"/>
          <p:cNvSpPr txBox="1"/>
          <p:nvPr/>
        </p:nvSpPr>
        <p:spPr>
          <a:xfrm>
            <a:off x="1068696" y="7237662"/>
            <a:ext cx="7309597" cy="1338788"/>
          </a:xfrm>
          <a:prstGeom prst="rect">
            <a:avLst/>
          </a:prstGeom>
          <a:noFill/>
          <a:ln>
            <a:noFill/>
          </a:ln>
        </p:spPr>
        <p:txBody>
          <a:bodyPr spcFirstLastPara="1" wrap="square" lIns="91425" tIns="45700" rIns="91425" bIns="45700" anchor="t" anchorCtr="0">
            <a:spAutoFit/>
          </a:bodyPr>
          <a:lstStyle/>
          <a:p>
            <a:pPr marL="285750" marR="0" lvl="0" indent="-285750" algn="l" rtl="0">
              <a:lnSpc>
                <a:spcPct val="150000"/>
              </a:lnSpc>
              <a:spcBef>
                <a:spcPts val="0"/>
              </a:spcBef>
              <a:spcAft>
                <a:spcPts val="0"/>
              </a:spcAft>
              <a:buClr>
                <a:srgbClr val="000000"/>
              </a:buClr>
              <a:buSzPts val="1800"/>
              <a:buFont typeface="Arial"/>
              <a:buChar char="•"/>
            </a:pPr>
            <a:r>
              <a:rPr lang="en-US" sz="1800" b="0" i="0" u="none" strike="noStrike" cap="none">
                <a:solidFill>
                  <a:srgbClr val="0C0C0C"/>
                </a:solidFill>
                <a:latin typeface="Calibri"/>
                <a:ea typeface="Calibri"/>
                <a:cs typeface="Calibri"/>
                <a:sym typeface="Calibri"/>
              </a:rPr>
              <a:t>아침 출근시간대 (6시, 7시) 콜택시 이용률 증가</a:t>
            </a:r>
            <a:endParaRPr sz="1800" b="0" i="0" u="none" strike="noStrike" cap="none">
              <a:solidFill>
                <a:srgbClr val="0C0C0C"/>
              </a:solidFill>
              <a:latin typeface="Calibri"/>
              <a:ea typeface="Calibri"/>
              <a:cs typeface="Calibri"/>
              <a:sym typeface="Calibri"/>
            </a:endParaRPr>
          </a:p>
          <a:p>
            <a:pPr marL="285750" marR="0" lvl="0" indent="-285750" algn="l" rtl="0">
              <a:lnSpc>
                <a:spcPct val="150000"/>
              </a:lnSpc>
              <a:spcBef>
                <a:spcPts val="0"/>
              </a:spcBef>
              <a:spcAft>
                <a:spcPts val="0"/>
              </a:spcAft>
              <a:buClr>
                <a:srgbClr val="000000"/>
              </a:buClr>
              <a:buSzPts val="1800"/>
              <a:buFont typeface="Arial"/>
              <a:buChar char="•"/>
            </a:pPr>
            <a:r>
              <a:rPr lang="en-US" sz="1800" b="0" i="0" u="none" strike="noStrike" cap="none">
                <a:solidFill>
                  <a:srgbClr val="0C0C0C"/>
                </a:solidFill>
                <a:latin typeface="Calibri"/>
                <a:ea typeface="Calibri"/>
                <a:cs typeface="Calibri"/>
                <a:sym typeface="Calibri"/>
              </a:rPr>
              <a:t>점심시간대 (11~14시)에 이용률이 가장 높음</a:t>
            </a:r>
            <a:endParaRPr sz="1800" b="0" i="0" u="none" strike="noStrike" cap="none">
              <a:solidFill>
                <a:srgbClr val="0C0C0C"/>
              </a:solidFill>
              <a:latin typeface="Calibri"/>
              <a:ea typeface="Calibri"/>
              <a:cs typeface="Calibri"/>
              <a:sym typeface="Calibri"/>
            </a:endParaRPr>
          </a:p>
          <a:p>
            <a:pPr marL="285750" marR="0" lvl="0" indent="-285750" algn="l" rtl="0">
              <a:lnSpc>
                <a:spcPct val="150000"/>
              </a:lnSpc>
              <a:spcBef>
                <a:spcPts val="0"/>
              </a:spcBef>
              <a:spcAft>
                <a:spcPts val="0"/>
              </a:spcAft>
              <a:buClr>
                <a:srgbClr val="000000"/>
              </a:buClr>
              <a:buSzPts val="1800"/>
              <a:buFont typeface="Arial"/>
              <a:buChar char="•"/>
            </a:pPr>
            <a:r>
              <a:rPr lang="en-US" sz="1800" b="0" i="0" u="none" strike="noStrike" cap="none">
                <a:solidFill>
                  <a:srgbClr val="0C0C0C"/>
                </a:solidFill>
                <a:latin typeface="Calibri"/>
                <a:ea typeface="Calibri"/>
                <a:cs typeface="Calibri"/>
                <a:sym typeface="Calibri"/>
              </a:rPr>
              <a:t>밤 시간대까지 지속적으로 감소, 22~05시까지는 이용률 거의 없음</a:t>
            </a:r>
            <a:endParaRPr sz="1800" b="0" i="0" u="none" strike="noStrike" cap="none">
              <a:solidFill>
                <a:srgbClr val="0C0C0C"/>
              </a:solidFill>
              <a:latin typeface="Calibri"/>
              <a:ea typeface="Calibri"/>
              <a:cs typeface="Calibri"/>
              <a:sym typeface="Calibri"/>
            </a:endParaRPr>
          </a:p>
        </p:txBody>
      </p:sp>
      <p:sp>
        <p:nvSpPr>
          <p:cNvPr id="286" name="Google Shape;286;g116e922a2d1_11_112"/>
          <p:cNvSpPr txBox="1"/>
          <p:nvPr/>
        </p:nvSpPr>
        <p:spPr>
          <a:xfrm>
            <a:off x="9144000" y="7306572"/>
            <a:ext cx="7309597" cy="1754286"/>
          </a:xfrm>
          <a:prstGeom prst="rect">
            <a:avLst/>
          </a:prstGeom>
          <a:noFill/>
          <a:ln>
            <a:noFill/>
          </a:ln>
        </p:spPr>
        <p:txBody>
          <a:bodyPr spcFirstLastPara="1" wrap="square" lIns="91425" tIns="45700" rIns="91425" bIns="45700" anchor="t" anchorCtr="0">
            <a:spAutoFit/>
          </a:bodyPr>
          <a:lstStyle/>
          <a:p>
            <a:pPr marL="285750" marR="0" lvl="0" indent="-285750" algn="l" rtl="0">
              <a:lnSpc>
                <a:spcPct val="150000"/>
              </a:lnSpc>
              <a:spcBef>
                <a:spcPts val="0"/>
              </a:spcBef>
              <a:spcAft>
                <a:spcPts val="0"/>
              </a:spcAft>
              <a:buClr>
                <a:srgbClr val="000000"/>
              </a:buClr>
              <a:buSzPts val="1800"/>
              <a:buFont typeface="Arial"/>
              <a:buChar char="•"/>
            </a:pPr>
            <a:r>
              <a:rPr lang="en-US" sz="1800" b="0" i="0" u="none" strike="noStrike" cap="none">
                <a:solidFill>
                  <a:srgbClr val="0C0C0C"/>
                </a:solidFill>
                <a:latin typeface="Calibri"/>
                <a:ea typeface="Calibri"/>
                <a:cs typeface="Calibri"/>
                <a:sym typeface="Calibri"/>
              </a:rPr>
              <a:t>월요일의 콜택시 이용률이 가장 많음</a:t>
            </a:r>
            <a:endParaRPr sz="1800" b="0" i="0" u="none" strike="noStrike" cap="none">
              <a:solidFill>
                <a:srgbClr val="0C0C0C"/>
              </a:solidFill>
              <a:latin typeface="Calibri"/>
              <a:ea typeface="Calibri"/>
              <a:cs typeface="Calibri"/>
              <a:sym typeface="Calibri"/>
            </a:endParaRPr>
          </a:p>
          <a:p>
            <a:pPr marL="285750" marR="0" lvl="0" indent="-285750" algn="l" rtl="0">
              <a:lnSpc>
                <a:spcPct val="150000"/>
              </a:lnSpc>
              <a:spcBef>
                <a:spcPts val="0"/>
              </a:spcBef>
              <a:spcAft>
                <a:spcPts val="0"/>
              </a:spcAft>
              <a:buClr>
                <a:srgbClr val="000000"/>
              </a:buClr>
              <a:buSzPts val="1800"/>
              <a:buFont typeface="Arial"/>
              <a:buChar char="•"/>
            </a:pPr>
            <a:r>
              <a:rPr lang="en-US" sz="1800" b="0" i="0" u="none" strike="noStrike" cap="none">
                <a:solidFill>
                  <a:srgbClr val="0C0C0C"/>
                </a:solidFill>
                <a:latin typeface="Calibri"/>
                <a:ea typeface="Calibri"/>
                <a:cs typeface="Calibri"/>
                <a:sym typeface="Calibri"/>
              </a:rPr>
              <a:t>평일의 콜택시 이용률이 주말 대비 약 1.5배 높음</a:t>
            </a:r>
            <a:endParaRPr sz="1800" b="0" i="0" u="none" strike="noStrike" cap="none">
              <a:solidFill>
                <a:srgbClr val="0C0C0C"/>
              </a:solidFill>
              <a:latin typeface="Calibri"/>
              <a:ea typeface="Calibri"/>
              <a:cs typeface="Calibri"/>
              <a:sym typeface="Calibri"/>
            </a:endParaRPr>
          </a:p>
          <a:p>
            <a:pPr marL="285750" marR="0" lvl="0" indent="-285750" algn="l" rtl="0">
              <a:lnSpc>
                <a:spcPct val="150000"/>
              </a:lnSpc>
              <a:spcBef>
                <a:spcPts val="0"/>
              </a:spcBef>
              <a:spcAft>
                <a:spcPts val="0"/>
              </a:spcAft>
              <a:buClr>
                <a:srgbClr val="000000"/>
              </a:buClr>
              <a:buSzPts val="1800"/>
              <a:buFont typeface="Arial"/>
              <a:buChar char="•"/>
            </a:pPr>
            <a:r>
              <a:rPr lang="en-US" sz="1800" b="0" i="0" u="none" strike="noStrike" cap="none">
                <a:solidFill>
                  <a:srgbClr val="0C0C0C"/>
                </a:solidFill>
                <a:latin typeface="Calibri"/>
                <a:ea typeface="Calibri"/>
                <a:cs typeface="Calibri"/>
                <a:sym typeface="Calibri"/>
              </a:rPr>
              <a:t>점심시간 대의 장애인 콜택시 이용률이 가장 높으며,</a:t>
            </a:r>
            <a:endParaRPr/>
          </a:p>
          <a:p>
            <a:pPr marL="0" marR="0" lvl="1" indent="0" algn="l" rtl="0">
              <a:lnSpc>
                <a:spcPct val="150000"/>
              </a:lnSpc>
              <a:spcBef>
                <a:spcPts val="0"/>
              </a:spcBef>
              <a:spcAft>
                <a:spcPts val="0"/>
              </a:spcAft>
              <a:buNone/>
            </a:pPr>
            <a:r>
              <a:rPr lang="en-US" sz="1800" b="0" i="0" u="none" strike="noStrike" cap="none">
                <a:solidFill>
                  <a:srgbClr val="0C0C0C"/>
                </a:solidFill>
                <a:latin typeface="Calibri"/>
                <a:ea typeface="Calibri"/>
                <a:cs typeface="Calibri"/>
                <a:sym typeface="Calibri"/>
              </a:rPr>
              <a:t>      </a:t>
            </a:r>
            <a:r>
              <a:rPr lang="en-US" sz="1800" b="1" i="0" u="none" strike="noStrike" cap="none">
                <a:solidFill>
                  <a:srgbClr val="0070C0"/>
                </a:solidFill>
                <a:latin typeface="Calibri"/>
                <a:ea typeface="Calibri"/>
                <a:cs typeface="Calibri"/>
                <a:sym typeface="Calibri"/>
              </a:rPr>
              <a:t>점심 &gt; 아침 &gt; 저녁 &gt; 심야 시간대 순서로 이용률이 높음</a:t>
            </a:r>
            <a:endParaRPr sz="1800" b="1" i="0" u="none" strike="noStrike" cap="none">
              <a:solidFill>
                <a:srgbClr val="0070C0"/>
              </a:solidFill>
              <a:latin typeface="Calibri"/>
              <a:ea typeface="Calibri"/>
              <a:cs typeface="Calibri"/>
              <a:sym typeface="Calibri"/>
            </a:endParaRPr>
          </a:p>
        </p:txBody>
      </p:sp>
      <p:pic>
        <p:nvPicPr>
          <p:cNvPr id="287" name="Google Shape;287;g116e922a2d1_11_112"/>
          <p:cNvPicPr preferRelativeResize="0"/>
          <p:nvPr/>
        </p:nvPicPr>
        <p:blipFill rotWithShape="1">
          <a:blip r:embed="rId7">
            <a:alphaModFix/>
          </a:blip>
          <a:srcRect/>
          <a:stretch/>
        </p:blipFill>
        <p:spPr>
          <a:xfrm>
            <a:off x="1123098" y="2408845"/>
            <a:ext cx="327735" cy="327735"/>
          </a:xfrm>
          <a:prstGeom prst="rect">
            <a:avLst/>
          </a:prstGeom>
          <a:noFill/>
          <a:ln>
            <a:noFill/>
          </a:ln>
        </p:spPr>
      </p:pic>
      <p:pic>
        <p:nvPicPr>
          <p:cNvPr id="288" name="Google Shape;288;g116e922a2d1_11_112"/>
          <p:cNvPicPr preferRelativeResize="0"/>
          <p:nvPr/>
        </p:nvPicPr>
        <p:blipFill rotWithShape="1">
          <a:blip r:embed="rId7">
            <a:alphaModFix/>
          </a:blip>
          <a:srcRect/>
          <a:stretch/>
        </p:blipFill>
        <p:spPr>
          <a:xfrm>
            <a:off x="9144000" y="2381247"/>
            <a:ext cx="327735" cy="327735"/>
          </a:xfrm>
          <a:prstGeom prst="rect">
            <a:avLst/>
          </a:prstGeom>
          <a:noFill/>
          <a:ln>
            <a:noFill/>
          </a:ln>
        </p:spPr>
      </p:pic>
      <p:sp>
        <p:nvSpPr>
          <p:cNvPr id="289" name="Google Shape;289;g116e922a2d1_11_112"/>
          <p:cNvSpPr txBox="1"/>
          <p:nvPr/>
        </p:nvSpPr>
        <p:spPr>
          <a:xfrm>
            <a:off x="1186695" y="512725"/>
            <a:ext cx="6171300" cy="585000"/>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Clr>
                <a:schemeClr val="dk1"/>
              </a:buClr>
              <a:buSzPts val="1800"/>
              <a:buFont typeface="Arial"/>
              <a:buNone/>
            </a:pPr>
            <a:r>
              <a:rPr lang="en-US" sz="3200" b="1">
                <a:solidFill>
                  <a:schemeClr val="dk1"/>
                </a:solidFill>
              </a:rPr>
              <a:t>데이터 분석 | 시각화</a:t>
            </a:r>
            <a:endParaRPr sz="3200" b="1" i="0" u="none" strike="noStrike" cap="none">
              <a:solidFill>
                <a:schemeClr val="dk1"/>
              </a:solidFill>
              <a:latin typeface="Calibri"/>
              <a:ea typeface="Calibri"/>
              <a:cs typeface="Calibri"/>
              <a:sym typeface="Calibri"/>
            </a:endParaRPr>
          </a:p>
        </p:txBody>
      </p:sp>
      <p:sp>
        <p:nvSpPr>
          <p:cNvPr id="290" name="Google Shape;290;g116e922a2d1_11_112"/>
          <p:cNvSpPr txBox="1"/>
          <p:nvPr/>
        </p:nvSpPr>
        <p:spPr>
          <a:xfrm>
            <a:off x="1202145" y="1198969"/>
            <a:ext cx="6171300" cy="477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2500"/>
              <a:t>교통 &gt; 콜택시</a:t>
            </a:r>
            <a:endParaRPr sz="2500" b="0" i="0" u="none" strike="noStrike" cap="none">
              <a:solidFill>
                <a:schemeClr val="dk1"/>
              </a:solidFill>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g116e922a2d1_11_152"/>
          <p:cNvSpPr/>
          <p:nvPr/>
        </p:nvSpPr>
        <p:spPr>
          <a:xfrm>
            <a:off x="11830745" y="7095718"/>
            <a:ext cx="943560" cy="40007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96" name="Google Shape;296;g116e922a2d1_11_152"/>
          <p:cNvSpPr/>
          <p:nvPr/>
        </p:nvSpPr>
        <p:spPr>
          <a:xfrm>
            <a:off x="11823533" y="5719293"/>
            <a:ext cx="950771" cy="40007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97" name="Google Shape;297;g116e922a2d1_11_152"/>
          <p:cNvSpPr/>
          <p:nvPr/>
        </p:nvSpPr>
        <p:spPr>
          <a:xfrm>
            <a:off x="11823533" y="3502361"/>
            <a:ext cx="3475607" cy="40007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98" name="Google Shape;298;g116e922a2d1_11_152"/>
          <p:cNvSpPr txBox="1"/>
          <p:nvPr/>
        </p:nvSpPr>
        <p:spPr>
          <a:xfrm>
            <a:off x="16868603" y="615896"/>
            <a:ext cx="636900" cy="369300"/>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1</a:t>
            </a:r>
            <a:r>
              <a:rPr lang="en-US" sz="1800"/>
              <a:t>2</a:t>
            </a:r>
            <a:endParaRPr sz="1800" b="0" i="0" u="none" strike="noStrike" cap="none">
              <a:solidFill>
                <a:schemeClr val="dk1"/>
              </a:solidFill>
              <a:latin typeface="Calibri"/>
              <a:ea typeface="Calibri"/>
              <a:cs typeface="Calibri"/>
              <a:sym typeface="Calibri"/>
            </a:endParaRPr>
          </a:p>
        </p:txBody>
      </p:sp>
      <p:pic>
        <p:nvPicPr>
          <p:cNvPr id="299" name="Google Shape;299;g116e922a2d1_11_152"/>
          <p:cNvPicPr preferRelativeResize="0"/>
          <p:nvPr/>
        </p:nvPicPr>
        <p:blipFill rotWithShape="1">
          <a:blip r:embed="rId3">
            <a:alphaModFix/>
          </a:blip>
          <a:srcRect/>
          <a:stretch/>
        </p:blipFill>
        <p:spPr>
          <a:xfrm>
            <a:off x="15591624" y="9001124"/>
            <a:ext cx="2354124" cy="759800"/>
          </a:xfrm>
          <a:prstGeom prst="rect">
            <a:avLst/>
          </a:prstGeom>
          <a:noFill/>
          <a:ln>
            <a:noFill/>
          </a:ln>
        </p:spPr>
      </p:pic>
      <p:pic>
        <p:nvPicPr>
          <p:cNvPr id="300" name="Google Shape;300;g116e922a2d1_11_152"/>
          <p:cNvPicPr preferRelativeResize="0"/>
          <p:nvPr/>
        </p:nvPicPr>
        <p:blipFill rotWithShape="1">
          <a:blip r:embed="rId4">
            <a:alphaModFix/>
          </a:blip>
          <a:srcRect/>
          <a:stretch/>
        </p:blipFill>
        <p:spPr>
          <a:xfrm>
            <a:off x="954024" y="3099766"/>
            <a:ext cx="9985542" cy="6006033"/>
          </a:xfrm>
          <a:prstGeom prst="rect">
            <a:avLst/>
          </a:prstGeom>
          <a:noFill/>
          <a:ln>
            <a:noFill/>
          </a:ln>
        </p:spPr>
      </p:pic>
      <p:sp>
        <p:nvSpPr>
          <p:cNvPr id="301" name="Google Shape;301;g116e922a2d1_11_152"/>
          <p:cNvSpPr txBox="1"/>
          <p:nvPr/>
        </p:nvSpPr>
        <p:spPr>
          <a:xfrm>
            <a:off x="11476038" y="3526349"/>
            <a:ext cx="4029694" cy="400069"/>
          </a:xfrm>
          <a:prstGeom prst="rect">
            <a:avLst/>
          </a:prstGeom>
          <a:noFill/>
          <a:ln>
            <a:noFill/>
          </a:ln>
        </p:spPr>
        <p:txBody>
          <a:bodyPr spcFirstLastPara="1" wrap="square" lIns="91425" tIns="45700" rIns="91425" bIns="45700" anchor="t" anchorCtr="0">
            <a:spAutoFit/>
          </a:bodyPr>
          <a:lstStyle/>
          <a:p>
            <a:pPr marL="342900" marR="0" lvl="0" indent="-342900" algn="l" rtl="0">
              <a:lnSpc>
                <a:spcPct val="100000"/>
              </a:lnSpc>
              <a:spcBef>
                <a:spcPts val="0"/>
              </a:spcBef>
              <a:spcAft>
                <a:spcPts val="0"/>
              </a:spcAft>
              <a:buClr>
                <a:srgbClr val="000000"/>
              </a:buClr>
              <a:buSzPts val="1300"/>
              <a:buFont typeface="Noto Sans Symbols"/>
              <a:buChar char="◆"/>
            </a:pPr>
            <a:r>
              <a:rPr lang="en-US" sz="2000" b="1" i="0" u="none" strike="noStrike" cap="none">
                <a:solidFill>
                  <a:schemeClr val="dk1"/>
                </a:solidFill>
                <a:latin typeface="Arial"/>
                <a:ea typeface="Arial"/>
                <a:cs typeface="Arial"/>
                <a:sym typeface="Arial"/>
              </a:rPr>
              <a:t>장애인 주차칸 여부 분석 기준</a:t>
            </a:r>
            <a:endParaRPr sz="2000" b="1" i="0" u="none" strike="noStrike" cap="none">
              <a:solidFill>
                <a:schemeClr val="dk1"/>
              </a:solidFill>
              <a:latin typeface="Arial"/>
              <a:ea typeface="Arial"/>
              <a:cs typeface="Arial"/>
              <a:sym typeface="Arial"/>
            </a:endParaRPr>
          </a:p>
        </p:txBody>
      </p:sp>
      <p:pic>
        <p:nvPicPr>
          <p:cNvPr id="302" name="Google Shape;302;g116e922a2d1_11_152"/>
          <p:cNvPicPr preferRelativeResize="0"/>
          <p:nvPr/>
        </p:nvPicPr>
        <p:blipFill rotWithShape="1">
          <a:blip r:embed="rId5">
            <a:alphaModFix/>
          </a:blip>
          <a:srcRect/>
          <a:stretch/>
        </p:blipFill>
        <p:spPr>
          <a:xfrm>
            <a:off x="0" y="550725"/>
            <a:ext cx="954024" cy="477001"/>
          </a:xfrm>
          <a:prstGeom prst="rect">
            <a:avLst/>
          </a:prstGeom>
          <a:noFill/>
          <a:ln>
            <a:noFill/>
          </a:ln>
        </p:spPr>
      </p:pic>
      <p:sp>
        <p:nvSpPr>
          <p:cNvPr id="303" name="Google Shape;303;g116e922a2d1_11_152"/>
          <p:cNvSpPr txBox="1"/>
          <p:nvPr/>
        </p:nvSpPr>
        <p:spPr>
          <a:xfrm>
            <a:off x="1402078" y="2325789"/>
            <a:ext cx="8779200" cy="4464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300"/>
              <a:buFont typeface="Arial"/>
              <a:buNone/>
            </a:pPr>
            <a:r>
              <a:rPr lang="en-US" sz="2300" b="1" i="0" u="none" strike="noStrike" cap="none">
                <a:solidFill>
                  <a:schemeClr val="dk1"/>
                </a:solidFill>
                <a:latin typeface="Calibri"/>
                <a:ea typeface="Calibri"/>
                <a:cs typeface="Calibri"/>
                <a:sym typeface="Calibri"/>
              </a:rPr>
              <a:t>서울시 각 구별 공영 주차장 수 및 장애인 주차칸 여부 확인</a:t>
            </a:r>
            <a:endParaRPr sz="2300" b="1" i="0" u="none" strike="noStrike" cap="none">
              <a:solidFill>
                <a:srgbClr val="000000"/>
              </a:solidFill>
              <a:latin typeface="Arial"/>
              <a:ea typeface="Arial"/>
              <a:cs typeface="Arial"/>
              <a:sym typeface="Arial"/>
            </a:endParaRPr>
          </a:p>
        </p:txBody>
      </p:sp>
      <p:pic>
        <p:nvPicPr>
          <p:cNvPr id="304" name="Google Shape;304;g116e922a2d1_11_152"/>
          <p:cNvPicPr preferRelativeResize="0"/>
          <p:nvPr/>
        </p:nvPicPr>
        <p:blipFill rotWithShape="1">
          <a:blip r:embed="rId6">
            <a:alphaModFix/>
          </a:blip>
          <a:srcRect/>
          <a:stretch/>
        </p:blipFill>
        <p:spPr>
          <a:xfrm>
            <a:off x="996228" y="2380522"/>
            <a:ext cx="327735" cy="327735"/>
          </a:xfrm>
          <a:prstGeom prst="rect">
            <a:avLst/>
          </a:prstGeom>
          <a:noFill/>
          <a:ln>
            <a:noFill/>
          </a:ln>
        </p:spPr>
      </p:pic>
      <p:sp>
        <p:nvSpPr>
          <p:cNvPr id="305" name="Google Shape;305;g116e922a2d1_11_152"/>
          <p:cNvSpPr txBox="1"/>
          <p:nvPr/>
        </p:nvSpPr>
        <p:spPr>
          <a:xfrm>
            <a:off x="11823533" y="3964054"/>
            <a:ext cx="3768091" cy="1338788"/>
          </a:xfrm>
          <a:prstGeom prst="rect">
            <a:avLst/>
          </a:prstGeom>
          <a:noFill/>
          <a:ln>
            <a:noFill/>
          </a:ln>
        </p:spPr>
        <p:txBody>
          <a:bodyPr spcFirstLastPara="1" wrap="square" lIns="91425" tIns="45700" rIns="91425" bIns="45700" anchor="t" anchorCtr="0">
            <a:spAutoFit/>
          </a:bodyPr>
          <a:lstStyle/>
          <a:p>
            <a:pPr marL="285750" marR="0" lvl="0" indent="-285750" algn="l" rtl="0">
              <a:lnSpc>
                <a:spcPct val="150000"/>
              </a:lnSpc>
              <a:spcBef>
                <a:spcPts val="0"/>
              </a:spcBef>
              <a:spcAft>
                <a:spcPts val="0"/>
              </a:spcAft>
              <a:buClr>
                <a:srgbClr val="000000"/>
              </a:buClr>
              <a:buSzPts val="1800"/>
              <a:buFont typeface="Arial"/>
              <a:buChar char="•"/>
            </a:pPr>
            <a:r>
              <a:rPr lang="en-US" sz="1800" b="0" i="0" u="none" strike="noStrike" cap="none">
                <a:solidFill>
                  <a:schemeClr val="dk1"/>
                </a:solidFill>
                <a:latin typeface="Calibri"/>
                <a:ea typeface="Calibri"/>
                <a:cs typeface="Calibri"/>
                <a:sym typeface="Calibri"/>
              </a:rPr>
              <a:t>노외 주차장 : 주차면수 50대 이상</a:t>
            </a:r>
            <a:endParaRPr sz="1800" b="0" i="0" u="none" strike="noStrike" cap="none">
              <a:solidFill>
                <a:schemeClr val="dk1"/>
              </a:solidFill>
              <a:latin typeface="Calibri"/>
              <a:ea typeface="Calibri"/>
              <a:cs typeface="Calibri"/>
              <a:sym typeface="Calibri"/>
            </a:endParaRPr>
          </a:p>
          <a:p>
            <a:pPr marL="285750" marR="0" lvl="0" indent="-285750" algn="l" rtl="0">
              <a:lnSpc>
                <a:spcPct val="150000"/>
              </a:lnSpc>
              <a:spcBef>
                <a:spcPts val="0"/>
              </a:spcBef>
              <a:spcAft>
                <a:spcPts val="0"/>
              </a:spcAft>
              <a:buClr>
                <a:srgbClr val="000000"/>
              </a:buClr>
              <a:buSzPts val="1800"/>
              <a:buFont typeface="Arial"/>
              <a:buChar char="•"/>
            </a:pPr>
            <a:r>
              <a:rPr lang="en-US" sz="1800" b="0" i="0" u="none" strike="noStrike" cap="none">
                <a:solidFill>
                  <a:schemeClr val="dk1"/>
                </a:solidFill>
                <a:latin typeface="Calibri"/>
                <a:ea typeface="Calibri"/>
                <a:cs typeface="Calibri"/>
                <a:sym typeface="Calibri"/>
              </a:rPr>
              <a:t>노상 주차장 : 주차면수 50대 이상</a:t>
            </a:r>
            <a:endParaRPr sz="1800" b="0" i="0" u="none" strike="noStrike" cap="none">
              <a:solidFill>
                <a:schemeClr val="dk1"/>
              </a:solidFill>
              <a:latin typeface="Calibri"/>
              <a:ea typeface="Calibri"/>
              <a:cs typeface="Calibri"/>
              <a:sym typeface="Calibri"/>
            </a:endParaRPr>
          </a:p>
          <a:p>
            <a:pPr marL="285750" marR="0" lvl="0" indent="-285750" algn="l" rtl="0">
              <a:lnSpc>
                <a:spcPct val="150000"/>
              </a:lnSpc>
              <a:spcBef>
                <a:spcPts val="0"/>
              </a:spcBef>
              <a:spcAft>
                <a:spcPts val="0"/>
              </a:spcAft>
              <a:buClr>
                <a:srgbClr val="000000"/>
              </a:buClr>
              <a:buSzPts val="1800"/>
              <a:buFont typeface="Arial"/>
              <a:buChar char="•"/>
            </a:pPr>
            <a:r>
              <a:rPr lang="en-US" sz="1800" b="0" i="0" u="none" strike="noStrike" cap="none">
                <a:solidFill>
                  <a:schemeClr val="dk1"/>
                </a:solidFill>
                <a:latin typeface="Calibri"/>
                <a:ea typeface="Calibri"/>
                <a:cs typeface="Calibri"/>
                <a:sym typeface="Calibri"/>
              </a:rPr>
              <a:t>부설 주차장 : 주차면수 10대 이상</a:t>
            </a:r>
            <a:endParaRPr sz="1800" b="0" i="0" u="none" strike="noStrike" cap="none">
              <a:solidFill>
                <a:schemeClr val="dk1"/>
              </a:solidFill>
              <a:latin typeface="Calibri"/>
              <a:ea typeface="Calibri"/>
              <a:cs typeface="Calibri"/>
              <a:sym typeface="Calibri"/>
            </a:endParaRPr>
          </a:p>
        </p:txBody>
      </p:sp>
      <p:sp>
        <p:nvSpPr>
          <p:cNvPr id="306" name="Google Shape;306;g116e922a2d1_11_152"/>
          <p:cNvSpPr txBox="1"/>
          <p:nvPr/>
        </p:nvSpPr>
        <p:spPr>
          <a:xfrm>
            <a:off x="11483249" y="5739540"/>
            <a:ext cx="4029694" cy="400069"/>
          </a:xfrm>
          <a:prstGeom prst="rect">
            <a:avLst/>
          </a:prstGeom>
          <a:noFill/>
          <a:ln>
            <a:noFill/>
          </a:ln>
        </p:spPr>
        <p:txBody>
          <a:bodyPr spcFirstLastPara="1" wrap="square" lIns="91425" tIns="45700" rIns="91425" bIns="45700" anchor="t" anchorCtr="0">
            <a:spAutoFit/>
          </a:bodyPr>
          <a:lstStyle/>
          <a:p>
            <a:pPr marL="342900" marR="0" lvl="0" indent="-342900" algn="l" rtl="0">
              <a:lnSpc>
                <a:spcPct val="100000"/>
              </a:lnSpc>
              <a:spcBef>
                <a:spcPts val="0"/>
              </a:spcBef>
              <a:spcAft>
                <a:spcPts val="0"/>
              </a:spcAft>
              <a:buClr>
                <a:srgbClr val="000000"/>
              </a:buClr>
              <a:buSzPts val="1300"/>
              <a:buFont typeface="Noto Sans Symbols"/>
              <a:buChar char="◆"/>
            </a:pPr>
            <a:r>
              <a:rPr lang="en-US" sz="2000" b="1" i="0" u="none" strike="noStrike" cap="none">
                <a:solidFill>
                  <a:schemeClr val="dk1"/>
                </a:solidFill>
                <a:latin typeface="Arial"/>
                <a:ea typeface="Arial"/>
                <a:cs typeface="Arial"/>
                <a:sym typeface="Arial"/>
              </a:rPr>
              <a:t>강남구</a:t>
            </a:r>
            <a:endParaRPr sz="2000" b="1" i="0" u="none" strike="noStrike" cap="none">
              <a:solidFill>
                <a:schemeClr val="dk1"/>
              </a:solidFill>
              <a:latin typeface="Arial"/>
              <a:ea typeface="Arial"/>
              <a:cs typeface="Arial"/>
              <a:sym typeface="Arial"/>
            </a:endParaRPr>
          </a:p>
        </p:txBody>
      </p:sp>
      <p:sp>
        <p:nvSpPr>
          <p:cNvPr id="307" name="Google Shape;307;g116e922a2d1_11_152"/>
          <p:cNvSpPr txBox="1"/>
          <p:nvPr/>
        </p:nvSpPr>
        <p:spPr>
          <a:xfrm>
            <a:off x="11830744" y="6177245"/>
            <a:ext cx="5037859" cy="507791"/>
          </a:xfrm>
          <a:prstGeom prst="rect">
            <a:avLst/>
          </a:prstGeom>
          <a:noFill/>
          <a:ln>
            <a:noFill/>
          </a:ln>
        </p:spPr>
        <p:txBody>
          <a:bodyPr spcFirstLastPara="1" wrap="square" lIns="91425" tIns="45700" rIns="91425" bIns="45700" anchor="t" anchorCtr="0">
            <a:spAutoFit/>
          </a:bodyPr>
          <a:lstStyle/>
          <a:p>
            <a:pPr marL="285750" marR="0" lvl="0" indent="-285750" algn="l" rtl="0">
              <a:lnSpc>
                <a:spcPct val="150000"/>
              </a:lnSpc>
              <a:spcBef>
                <a:spcPts val="0"/>
              </a:spcBef>
              <a:spcAft>
                <a:spcPts val="0"/>
              </a:spcAft>
              <a:buClr>
                <a:srgbClr val="000000"/>
              </a:buClr>
              <a:buSzPts val="1800"/>
              <a:buFont typeface="Arial"/>
              <a:buChar char="•"/>
            </a:pPr>
            <a:r>
              <a:rPr lang="en-US" sz="1800" b="0" i="0" u="none" strike="noStrike" cap="none">
                <a:solidFill>
                  <a:schemeClr val="dk1"/>
                </a:solidFill>
                <a:latin typeface="Calibri"/>
                <a:ea typeface="Calibri"/>
                <a:cs typeface="Calibri"/>
                <a:sym typeface="Calibri"/>
              </a:rPr>
              <a:t>가장 많은 공영주차장과 장애인 주차칸 보유</a:t>
            </a:r>
            <a:endParaRPr sz="1800" b="0" i="0" u="none" strike="noStrike" cap="none">
              <a:solidFill>
                <a:schemeClr val="dk1"/>
              </a:solidFill>
              <a:latin typeface="Calibri"/>
              <a:ea typeface="Calibri"/>
              <a:cs typeface="Calibri"/>
              <a:sym typeface="Calibri"/>
            </a:endParaRPr>
          </a:p>
        </p:txBody>
      </p:sp>
      <p:sp>
        <p:nvSpPr>
          <p:cNvPr id="308" name="Google Shape;308;g116e922a2d1_11_152"/>
          <p:cNvSpPr txBox="1"/>
          <p:nvPr/>
        </p:nvSpPr>
        <p:spPr>
          <a:xfrm>
            <a:off x="11483249" y="7115964"/>
            <a:ext cx="4029694" cy="400069"/>
          </a:xfrm>
          <a:prstGeom prst="rect">
            <a:avLst/>
          </a:prstGeom>
          <a:noFill/>
          <a:ln>
            <a:noFill/>
          </a:ln>
        </p:spPr>
        <p:txBody>
          <a:bodyPr spcFirstLastPara="1" wrap="square" lIns="91425" tIns="45700" rIns="91425" bIns="45700" anchor="t" anchorCtr="0">
            <a:spAutoFit/>
          </a:bodyPr>
          <a:lstStyle/>
          <a:p>
            <a:pPr marL="342900" marR="0" lvl="0" indent="-342900" algn="l" rtl="0">
              <a:lnSpc>
                <a:spcPct val="100000"/>
              </a:lnSpc>
              <a:spcBef>
                <a:spcPts val="0"/>
              </a:spcBef>
              <a:spcAft>
                <a:spcPts val="0"/>
              </a:spcAft>
              <a:buClr>
                <a:srgbClr val="000000"/>
              </a:buClr>
              <a:buSzPts val="1300"/>
              <a:buFont typeface="Noto Sans Symbols"/>
              <a:buChar char="◆"/>
            </a:pPr>
            <a:r>
              <a:rPr lang="en-US" sz="2000" b="1" i="0" u="none" strike="noStrike" cap="none">
                <a:solidFill>
                  <a:schemeClr val="dk1"/>
                </a:solidFill>
                <a:latin typeface="Arial"/>
                <a:ea typeface="Arial"/>
                <a:cs typeface="Arial"/>
                <a:sym typeface="Arial"/>
              </a:rPr>
              <a:t>동작구</a:t>
            </a:r>
            <a:endParaRPr sz="2000" b="1" i="0" u="none" strike="noStrike" cap="none">
              <a:solidFill>
                <a:schemeClr val="dk1"/>
              </a:solidFill>
              <a:latin typeface="Arial"/>
              <a:ea typeface="Arial"/>
              <a:cs typeface="Arial"/>
              <a:sym typeface="Arial"/>
            </a:endParaRPr>
          </a:p>
        </p:txBody>
      </p:sp>
      <p:sp>
        <p:nvSpPr>
          <p:cNvPr id="309" name="Google Shape;309;g116e922a2d1_11_152"/>
          <p:cNvSpPr txBox="1"/>
          <p:nvPr/>
        </p:nvSpPr>
        <p:spPr>
          <a:xfrm>
            <a:off x="11830745" y="7553669"/>
            <a:ext cx="3468396" cy="923289"/>
          </a:xfrm>
          <a:prstGeom prst="rect">
            <a:avLst/>
          </a:prstGeom>
          <a:noFill/>
          <a:ln>
            <a:noFill/>
          </a:ln>
        </p:spPr>
        <p:txBody>
          <a:bodyPr spcFirstLastPara="1" wrap="square" lIns="91425" tIns="45700" rIns="91425" bIns="45700" anchor="t" anchorCtr="0">
            <a:spAutoFit/>
          </a:bodyPr>
          <a:lstStyle/>
          <a:p>
            <a:pPr marL="285750" marR="0" lvl="0" indent="-285750" algn="l" rtl="0">
              <a:lnSpc>
                <a:spcPct val="150000"/>
              </a:lnSpc>
              <a:spcBef>
                <a:spcPts val="0"/>
              </a:spcBef>
              <a:spcAft>
                <a:spcPts val="0"/>
              </a:spcAft>
              <a:buClr>
                <a:srgbClr val="000000"/>
              </a:buClr>
              <a:buSzPts val="1800"/>
              <a:buFont typeface="Arial"/>
              <a:buChar char="•"/>
            </a:pPr>
            <a:r>
              <a:rPr lang="en-US" sz="1800" b="0" i="0" u="none" strike="noStrike" cap="none" dirty="0" err="1">
                <a:solidFill>
                  <a:schemeClr val="dk1"/>
                </a:solidFill>
                <a:latin typeface="Calibri"/>
                <a:ea typeface="Calibri"/>
                <a:cs typeface="Calibri"/>
                <a:sym typeface="Calibri"/>
              </a:rPr>
              <a:t>장애인</a:t>
            </a:r>
            <a:r>
              <a:rPr lang="en-US" sz="1800" b="0" i="0" u="none" strike="noStrike" cap="none" dirty="0">
                <a:solidFill>
                  <a:schemeClr val="dk1"/>
                </a:solidFill>
                <a:latin typeface="Calibri"/>
                <a:ea typeface="Calibri"/>
                <a:cs typeface="Calibri"/>
                <a:sym typeface="Calibri"/>
              </a:rPr>
              <a:t> </a:t>
            </a:r>
            <a:r>
              <a:rPr lang="en-US" sz="1800" b="0" i="0" u="none" strike="noStrike" cap="none" dirty="0" err="1">
                <a:solidFill>
                  <a:schemeClr val="dk1"/>
                </a:solidFill>
                <a:latin typeface="Calibri"/>
                <a:ea typeface="Calibri"/>
                <a:cs typeface="Calibri"/>
                <a:sym typeface="Calibri"/>
              </a:rPr>
              <a:t>주차</a:t>
            </a:r>
            <a:r>
              <a:rPr lang="en-US" sz="1800" b="0" i="0" u="none" strike="noStrike" cap="none" dirty="0">
                <a:solidFill>
                  <a:schemeClr val="dk1"/>
                </a:solidFill>
                <a:latin typeface="Calibri"/>
                <a:ea typeface="Calibri"/>
                <a:cs typeface="Calibri"/>
                <a:sym typeface="Calibri"/>
              </a:rPr>
              <a:t> </a:t>
            </a:r>
            <a:r>
              <a:rPr lang="en-US" sz="1800" b="0" i="0" u="none" strike="noStrike" cap="none" dirty="0" err="1">
                <a:solidFill>
                  <a:schemeClr val="dk1"/>
                </a:solidFill>
                <a:latin typeface="Calibri"/>
                <a:ea typeface="Calibri"/>
                <a:cs typeface="Calibri"/>
                <a:sym typeface="Calibri"/>
              </a:rPr>
              <a:t>가능</a:t>
            </a:r>
            <a:r>
              <a:rPr lang="en-US" sz="1800" b="0" i="0" u="none" strike="noStrike" cap="none" dirty="0">
                <a:solidFill>
                  <a:schemeClr val="dk1"/>
                </a:solidFill>
                <a:latin typeface="Calibri"/>
                <a:ea typeface="Calibri"/>
                <a:cs typeface="Calibri"/>
                <a:sym typeface="Calibri"/>
              </a:rPr>
              <a:t> </a:t>
            </a:r>
            <a:r>
              <a:rPr lang="en-US" sz="1800" b="0" i="0" u="none" strike="noStrike" cap="none" dirty="0" err="1">
                <a:solidFill>
                  <a:schemeClr val="dk1"/>
                </a:solidFill>
                <a:latin typeface="Calibri"/>
                <a:ea typeface="Calibri"/>
                <a:cs typeface="Calibri"/>
                <a:sym typeface="Calibri"/>
              </a:rPr>
              <a:t>비율</a:t>
            </a:r>
            <a:r>
              <a:rPr lang="en-US" sz="1800" b="0" i="0" u="none" strike="noStrike" cap="none" dirty="0">
                <a:solidFill>
                  <a:schemeClr val="dk1"/>
                </a:solidFill>
                <a:latin typeface="Calibri"/>
                <a:ea typeface="Calibri"/>
                <a:cs typeface="Calibri"/>
                <a:sym typeface="Calibri"/>
              </a:rPr>
              <a:t> : 40% </a:t>
            </a:r>
            <a:r>
              <a:rPr lang="en-US" sz="1800" b="0" i="0" u="none" strike="noStrike" cap="none" dirty="0" err="1">
                <a:solidFill>
                  <a:schemeClr val="dk1"/>
                </a:solidFill>
                <a:latin typeface="Calibri"/>
                <a:ea typeface="Calibri"/>
                <a:cs typeface="Calibri"/>
                <a:sym typeface="Calibri"/>
              </a:rPr>
              <a:t>불가능</a:t>
            </a:r>
            <a:r>
              <a:rPr lang="en-US" sz="1800" b="0" i="0" u="none" strike="noStrike" cap="none" dirty="0">
                <a:solidFill>
                  <a:schemeClr val="dk1"/>
                </a:solidFill>
                <a:latin typeface="Calibri"/>
                <a:ea typeface="Calibri"/>
                <a:cs typeface="Calibri"/>
                <a:sym typeface="Calibri"/>
              </a:rPr>
              <a:t> </a:t>
            </a:r>
            <a:r>
              <a:rPr lang="en-US" sz="1800" b="0" i="0" u="none" strike="noStrike" cap="none" dirty="0" err="1">
                <a:solidFill>
                  <a:schemeClr val="dk1"/>
                </a:solidFill>
                <a:latin typeface="Calibri"/>
                <a:ea typeface="Calibri"/>
                <a:cs typeface="Calibri"/>
                <a:sym typeface="Calibri"/>
              </a:rPr>
              <a:t>비율</a:t>
            </a:r>
            <a:r>
              <a:rPr lang="en-US" sz="1800" b="0" i="0" u="none" strike="noStrike" cap="none" dirty="0">
                <a:solidFill>
                  <a:schemeClr val="dk1"/>
                </a:solidFill>
                <a:latin typeface="Calibri"/>
                <a:ea typeface="Calibri"/>
                <a:cs typeface="Calibri"/>
                <a:sym typeface="Calibri"/>
              </a:rPr>
              <a:t> : 60%</a:t>
            </a:r>
            <a:endParaRPr dirty="0"/>
          </a:p>
        </p:txBody>
      </p:sp>
      <p:sp>
        <p:nvSpPr>
          <p:cNvPr id="310" name="Google Shape;310;g116e922a2d1_11_152"/>
          <p:cNvSpPr txBox="1"/>
          <p:nvPr/>
        </p:nvSpPr>
        <p:spPr>
          <a:xfrm>
            <a:off x="1186695" y="512725"/>
            <a:ext cx="6171300" cy="585000"/>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Clr>
                <a:schemeClr val="dk1"/>
              </a:buClr>
              <a:buSzPts val="1800"/>
              <a:buFont typeface="Arial"/>
              <a:buNone/>
            </a:pPr>
            <a:r>
              <a:rPr lang="en-US" sz="3200" b="1">
                <a:solidFill>
                  <a:schemeClr val="dk1"/>
                </a:solidFill>
              </a:rPr>
              <a:t>데이터 분석 | 시각화</a:t>
            </a:r>
            <a:endParaRPr sz="3200" b="1" i="0" u="none" strike="noStrike" cap="none">
              <a:solidFill>
                <a:schemeClr val="dk1"/>
              </a:solidFill>
              <a:latin typeface="Calibri"/>
              <a:ea typeface="Calibri"/>
              <a:cs typeface="Calibri"/>
              <a:sym typeface="Calibri"/>
            </a:endParaRPr>
          </a:p>
        </p:txBody>
      </p:sp>
      <p:sp>
        <p:nvSpPr>
          <p:cNvPr id="311" name="Google Shape;311;g116e922a2d1_11_152"/>
          <p:cNvSpPr txBox="1"/>
          <p:nvPr/>
        </p:nvSpPr>
        <p:spPr>
          <a:xfrm>
            <a:off x="1202145" y="1198969"/>
            <a:ext cx="6171300" cy="477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2500"/>
              <a:t>교통 &gt; 주차장 </a:t>
            </a:r>
            <a:endParaRPr sz="2500" b="0" i="0" u="none" strike="noStrike" cap="none">
              <a:solidFill>
                <a:schemeClr val="dk1"/>
              </a:solidFill>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15"/>
        <p:cNvGrpSpPr/>
        <p:nvPr/>
      </p:nvGrpSpPr>
      <p:grpSpPr>
        <a:xfrm>
          <a:off x="0" y="0"/>
          <a:ext cx="0" cy="0"/>
          <a:chOff x="0" y="0"/>
          <a:chExt cx="0" cy="0"/>
        </a:xfrm>
      </p:grpSpPr>
      <p:sp>
        <p:nvSpPr>
          <p:cNvPr id="316" name="Google Shape;316;g116d531e49d_0_33"/>
          <p:cNvSpPr txBox="1"/>
          <p:nvPr/>
        </p:nvSpPr>
        <p:spPr>
          <a:xfrm>
            <a:off x="16868603" y="615896"/>
            <a:ext cx="636900" cy="369300"/>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800"/>
              <a:buFont typeface="Arial"/>
              <a:buNone/>
            </a:pPr>
            <a:r>
              <a:rPr lang="en-US" sz="1800"/>
              <a:t>13</a:t>
            </a:r>
            <a:endParaRPr sz="1800" b="0" i="0" u="none" strike="noStrike" cap="none">
              <a:solidFill>
                <a:schemeClr val="dk1"/>
              </a:solidFill>
              <a:latin typeface="Calibri"/>
              <a:ea typeface="Calibri"/>
              <a:cs typeface="Calibri"/>
              <a:sym typeface="Calibri"/>
            </a:endParaRPr>
          </a:p>
        </p:txBody>
      </p:sp>
      <p:sp>
        <p:nvSpPr>
          <p:cNvPr id="317" name="Google Shape;317;g116d531e49d_0_33"/>
          <p:cNvSpPr txBox="1"/>
          <p:nvPr/>
        </p:nvSpPr>
        <p:spPr>
          <a:xfrm>
            <a:off x="1186695" y="512725"/>
            <a:ext cx="6171300" cy="585000"/>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Clr>
                <a:schemeClr val="dk1"/>
              </a:buClr>
              <a:buSzPts val="1800"/>
              <a:buFont typeface="Arial"/>
              <a:buNone/>
            </a:pPr>
            <a:r>
              <a:rPr lang="en-US" sz="3200" b="1">
                <a:solidFill>
                  <a:schemeClr val="dk1"/>
                </a:solidFill>
              </a:rPr>
              <a:t>데이터 분석 | 시각화</a:t>
            </a:r>
            <a:endParaRPr sz="3200" b="1" i="0" u="none" strike="noStrike" cap="none">
              <a:solidFill>
                <a:schemeClr val="dk1"/>
              </a:solidFill>
              <a:latin typeface="Calibri"/>
              <a:ea typeface="Calibri"/>
              <a:cs typeface="Calibri"/>
              <a:sym typeface="Calibri"/>
            </a:endParaRPr>
          </a:p>
        </p:txBody>
      </p:sp>
      <p:sp>
        <p:nvSpPr>
          <p:cNvPr id="318" name="Google Shape;318;g116d531e49d_0_33"/>
          <p:cNvSpPr txBox="1"/>
          <p:nvPr/>
        </p:nvSpPr>
        <p:spPr>
          <a:xfrm>
            <a:off x="1202145" y="1198969"/>
            <a:ext cx="6171300" cy="477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2500" dirty="0" err="1"/>
              <a:t>교통</a:t>
            </a:r>
            <a:r>
              <a:rPr lang="en-US" sz="2500" dirty="0"/>
              <a:t> &gt; </a:t>
            </a:r>
            <a:r>
              <a:rPr lang="en-US" sz="2500" dirty="0" err="1"/>
              <a:t>지하철</a:t>
            </a:r>
            <a:r>
              <a:rPr lang="en-US" sz="2500" dirty="0"/>
              <a:t> </a:t>
            </a:r>
            <a:endParaRPr sz="2500" b="0" i="0" u="none" strike="noStrike" cap="none" dirty="0">
              <a:solidFill>
                <a:schemeClr val="dk1"/>
              </a:solidFill>
              <a:latin typeface="Calibri"/>
              <a:ea typeface="Calibri"/>
              <a:cs typeface="Calibri"/>
              <a:sym typeface="Calibri"/>
            </a:endParaRPr>
          </a:p>
        </p:txBody>
      </p:sp>
      <p:pic>
        <p:nvPicPr>
          <p:cNvPr id="319" name="Google Shape;319;g116d531e49d_0_33"/>
          <p:cNvPicPr preferRelativeResize="0"/>
          <p:nvPr/>
        </p:nvPicPr>
        <p:blipFill rotWithShape="1">
          <a:blip r:embed="rId3">
            <a:alphaModFix/>
          </a:blip>
          <a:srcRect/>
          <a:stretch/>
        </p:blipFill>
        <p:spPr>
          <a:xfrm>
            <a:off x="0" y="550725"/>
            <a:ext cx="954024" cy="477001"/>
          </a:xfrm>
          <a:prstGeom prst="rect">
            <a:avLst/>
          </a:prstGeom>
          <a:noFill/>
          <a:ln>
            <a:noFill/>
          </a:ln>
        </p:spPr>
      </p:pic>
      <p:pic>
        <p:nvPicPr>
          <p:cNvPr id="320" name="Google Shape;320;g116d531e49d_0_33"/>
          <p:cNvPicPr preferRelativeResize="0"/>
          <p:nvPr/>
        </p:nvPicPr>
        <p:blipFill>
          <a:blip r:embed="rId4">
            <a:alphaModFix/>
          </a:blip>
          <a:stretch>
            <a:fillRect/>
          </a:stretch>
        </p:blipFill>
        <p:spPr>
          <a:xfrm>
            <a:off x="9799200" y="3046500"/>
            <a:ext cx="7307802" cy="4194000"/>
          </a:xfrm>
          <a:prstGeom prst="rect">
            <a:avLst/>
          </a:prstGeom>
          <a:noFill/>
          <a:ln w="9525" cap="flat" cmpd="sng">
            <a:solidFill>
              <a:schemeClr val="dk1"/>
            </a:solidFill>
            <a:prstDash val="solid"/>
            <a:round/>
            <a:headEnd type="none" w="sm" len="sm"/>
            <a:tailEnd type="none" w="sm" len="sm"/>
          </a:ln>
          <a:effectLst>
            <a:outerShdw blurRad="50800" dist="38100" dir="2700000" algn="tl" rotWithShape="0">
              <a:srgbClr val="000000">
                <a:alpha val="40000"/>
              </a:srgbClr>
            </a:outerShdw>
          </a:effectLst>
        </p:spPr>
      </p:pic>
      <p:pic>
        <p:nvPicPr>
          <p:cNvPr id="321" name="Google Shape;321;g116d531e49d_0_33"/>
          <p:cNvPicPr preferRelativeResize="0"/>
          <p:nvPr/>
        </p:nvPicPr>
        <p:blipFill>
          <a:blip r:embed="rId5">
            <a:alphaModFix/>
          </a:blip>
          <a:stretch>
            <a:fillRect/>
          </a:stretch>
        </p:blipFill>
        <p:spPr>
          <a:xfrm>
            <a:off x="1106424" y="3084393"/>
            <a:ext cx="7380000" cy="4194000"/>
          </a:xfrm>
          <a:prstGeom prst="rect">
            <a:avLst/>
          </a:prstGeom>
          <a:noFill/>
          <a:ln w="9525" cap="flat" cmpd="sng">
            <a:solidFill>
              <a:schemeClr val="dk1"/>
            </a:solidFill>
            <a:prstDash val="solid"/>
            <a:round/>
            <a:headEnd type="none" w="sm" len="sm"/>
            <a:tailEnd type="none" w="sm" len="sm"/>
          </a:ln>
          <a:effectLst>
            <a:outerShdw blurRad="50800" dist="38100" dir="2700000" algn="tl" rotWithShape="0">
              <a:srgbClr val="000000">
                <a:alpha val="40000"/>
              </a:srgbClr>
            </a:outerShdw>
          </a:effectLst>
        </p:spPr>
      </p:pic>
      <p:sp>
        <p:nvSpPr>
          <p:cNvPr id="322" name="Google Shape;322;g116d531e49d_0_33"/>
          <p:cNvSpPr/>
          <p:nvPr/>
        </p:nvSpPr>
        <p:spPr>
          <a:xfrm>
            <a:off x="11822545" y="3190474"/>
            <a:ext cx="1682590" cy="1632581"/>
          </a:xfrm>
          <a:prstGeom prst="ellipse">
            <a:avLst/>
          </a:prstGeom>
          <a:noFill/>
          <a:ln w="38100"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g116d531e49d_0_33"/>
          <p:cNvSpPr/>
          <p:nvPr/>
        </p:nvSpPr>
        <p:spPr>
          <a:xfrm>
            <a:off x="9820347" y="4802256"/>
            <a:ext cx="1682590" cy="1632581"/>
          </a:xfrm>
          <a:prstGeom prst="ellipse">
            <a:avLst/>
          </a:prstGeom>
          <a:noFill/>
          <a:ln w="38100"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g116d531e49d_0_33"/>
          <p:cNvSpPr/>
          <p:nvPr/>
        </p:nvSpPr>
        <p:spPr>
          <a:xfrm>
            <a:off x="6843164" y="6571178"/>
            <a:ext cx="1524000" cy="5625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dirty="0" err="1">
                <a:solidFill>
                  <a:schemeClr val="dk1"/>
                </a:solidFill>
                <a:latin typeface="Arial"/>
                <a:ea typeface="Arial"/>
                <a:cs typeface="Arial"/>
                <a:sym typeface="Arial"/>
              </a:rPr>
              <a:t>장애인</a:t>
            </a:r>
            <a:r>
              <a:rPr lang="en-US" sz="1300" b="0" i="0" u="none" strike="noStrike" cap="none" dirty="0">
                <a:solidFill>
                  <a:schemeClr val="dk1"/>
                </a:solidFill>
                <a:latin typeface="Arial"/>
                <a:ea typeface="Arial"/>
                <a:cs typeface="Arial"/>
                <a:sym typeface="Arial"/>
              </a:rPr>
              <a:t> </a:t>
            </a:r>
            <a:r>
              <a:rPr lang="en-US" sz="1300" b="0" i="0" u="none" strike="noStrike" cap="none" dirty="0" err="1">
                <a:solidFill>
                  <a:schemeClr val="dk1"/>
                </a:solidFill>
                <a:latin typeface="Arial"/>
                <a:ea typeface="Arial"/>
                <a:cs typeface="Arial"/>
                <a:sym typeface="Arial"/>
              </a:rPr>
              <a:t>등록자수</a:t>
            </a:r>
            <a:r>
              <a:rPr lang="en-US" sz="1300" b="0" i="0" u="none" strike="noStrike" cap="none" dirty="0">
                <a:solidFill>
                  <a:schemeClr val="dk1"/>
                </a:solidFill>
                <a:latin typeface="Arial"/>
                <a:ea typeface="Arial"/>
                <a:cs typeface="Arial"/>
                <a:sym typeface="Arial"/>
              </a:rPr>
              <a:t> (6구간 </a:t>
            </a:r>
            <a:r>
              <a:rPr lang="en-US" sz="1300" b="0" i="0" u="none" strike="noStrike" cap="none" dirty="0" err="1">
                <a:solidFill>
                  <a:schemeClr val="dk1"/>
                </a:solidFill>
                <a:latin typeface="Arial"/>
                <a:ea typeface="Arial"/>
                <a:cs typeface="Arial"/>
                <a:sym typeface="Arial"/>
              </a:rPr>
              <a:t>표시</a:t>
            </a:r>
            <a:r>
              <a:rPr lang="en-US" sz="1300" b="0" i="0" u="none" strike="noStrike" cap="none" dirty="0">
                <a:solidFill>
                  <a:schemeClr val="dk1"/>
                </a:solidFill>
                <a:latin typeface="Arial"/>
                <a:ea typeface="Arial"/>
                <a:cs typeface="Arial"/>
                <a:sym typeface="Arial"/>
              </a:rPr>
              <a:t>) </a:t>
            </a:r>
            <a:endParaRPr dirty="0"/>
          </a:p>
        </p:txBody>
      </p:sp>
      <p:sp>
        <p:nvSpPr>
          <p:cNvPr id="325" name="Google Shape;325;g116d531e49d_0_33"/>
          <p:cNvSpPr/>
          <p:nvPr/>
        </p:nvSpPr>
        <p:spPr>
          <a:xfrm>
            <a:off x="15024474" y="6557530"/>
            <a:ext cx="1990500" cy="5625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a:solidFill>
                  <a:schemeClr val="dk1"/>
                </a:solidFill>
              </a:rPr>
              <a:t>지하철 내 총 편의시설 </a:t>
            </a:r>
            <a:r>
              <a:rPr lang="en-US" sz="1300" b="0" i="0" u="none" strike="noStrike" cap="none">
                <a:solidFill>
                  <a:schemeClr val="dk1"/>
                </a:solidFill>
                <a:latin typeface="Arial"/>
                <a:ea typeface="Arial"/>
                <a:cs typeface="Arial"/>
                <a:sym typeface="Arial"/>
              </a:rPr>
              <a:t>(6구간 표시) </a:t>
            </a:r>
            <a:endParaRPr/>
          </a:p>
        </p:txBody>
      </p:sp>
      <p:sp>
        <p:nvSpPr>
          <p:cNvPr id="326" name="Google Shape;326;g116d531e49d_0_33"/>
          <p:cNvSpPr txBox="1"/>
          <p:nvPr/>
        </p:nvSpPr>
        <p:spPr>
          <a:xfrm>
            <a:off x="1586859" y="2396725"/>
            <a:ext cx="3946064" cy="4464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300"/>
              <a:buFont typeface="Arial"/>
              <a:buNone/>
            </a:pPr>
            <a:r>
              <a:rPr lang="en-US" sz="2300" b="1" dirty="0" err="1">
                <a:solidFill>
                  <a:schemeClr val="dk1"/>
                </a:solidFill>
                <a:latin typeface="Calibri"/>
                <a:ea typeface="Calibri"/>
                <a:cs typeface="Calibri"/>
                <a:sym typeface="Calibri"/>
              </a:rPr>
              <a:t>서울시</a:t>
            </a:r>
            <a:r>
              <a:rPr lang="en-US" sz="2300" b="1" dirty="0">
                <a:solidFill>
                  <a:schemeClr val="dk1"/>
                </a:solidFill>
                <a:latin typeface="Calibri"/>
                <a:ea typeface="Calibri"/>
                <a:cs typeface="Calibri"/>
                <a:sym typeface="Calibri"/>
              </a:rPr>
              <a:t> </a:t>
            </a:r>
            <a:r>
              <a:rPr lang="en-US" sz="2300" b="1" i="0" u="none" strike="noStrike" cap="none" dirty="0">
                <a:solidFill>
                  <a:schemeClr val="dk1"/>
                </a:solidFill>
                <a:latin typeface="Calibri"/>
                <a:ea typeface="Calibri"/>
                <a:cs typeface="Calibri"/>
                <a:sym typeface="Calibri"/>
              </a:rPr>
              <a:t>구 별 </a:t>
            </a:r>
            <a:r>
              <a:rPr lang="en-US" sz="2300" b="1" dirty="0" err="1">
                <a:solidFill>
                  <a:schemeClr val="dk1"/>
                </a:solidFill>
                <a:latin typeface="Calibri"/>
                <a:ea typeface="Calibri"/>
                <a:cs typeface="Calibri"/>
                <a:sym typeface="Calibri"/>
              </a:rPr>
              <a:t>장애인</a:t>
            </a:r>
            <a:r>
              <a:rPr lang="en-US" sz="2300" b="1" dirty="0">
                <a:solidFill>
                  <a:schemeClr val="dk1"/>
                </a:solidFill>
                <a:latin typeface="Calibri"/>
                <a:ea typeface="Calibri"/>
                <a:cs typeface="Calibri"/>
                <a:sym typeface="Calibri"/>
              </a:rPr>
              <a:t> 수 </a:t>
            </a:r>
            <a:r>
              <a:rPr lang="en-US" sz="2300" b="1" dirty="0" err="1">
                <a:solidFill>
                  <a:schemeClr val="dk1"/>
                </a:solidFill>
                <a:latin typeface="Calibri"/>
                <a:ea typeface="Calibri"/>
                <a:cs typeface="Calibri"/>
                <a:sym typeface="Calibri"/>
              </a:rPr>
              <a:t>분포</a:t>
            </a:r>
            <a:endParaRPr sz="2300" b="1" i="0" u="none" strike="noStrike" cap="none" dirty="0">
              <a:solidFill>
                <a:srgbClr val="000000"/>
              </a:solidFill>
              <a:latin typeface="Arial"/>
              <a:ea typeface="Arial"/>
              <a:cs typeface="Arial"/>
              <a:sym typeface="Arial"/>
            </a:endParaRPr>
          </a:p>
        </p:txBody>
      </p:sp>
      <p:sp>
        <p:nvSpPr>
          <p:cNvPr id="327" name="Google Shape;327;g116d531e49d_0_33"/>
          <p:cNvSpPr txBox="1"/>
          <p:nvPr/>
        </p:nvSpPr>
        <p:spPr>
          <a:xfrm>
            <a:off x="10268676" y="2402034"/>
            <a:ext cx="5399147" cy="4464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300"/>
              <a:buFont typeface="Arial"/>
              <a:buNone/>
            </a:pPr>
            <a:r>
              <a:rPr lang="en-US" sz="2300" b="1" dirty="0" err="1">
                <a:solidFill>
                  <a:schemeClr val="dk1"/>
                </a:solidFill>
                <a:latin typeface="Calibri"/>
                <a:ea typeface="Calibri"/>
                <a:cs typeface="Calibri"/>
                <a:sym typeface="Calibri"/>
              </a:rPr>
              <a:t>지하철</a:t>
            </a:r>
            <a:r>
              <a:rPr lang="en-US" sz="2300" b="1" dirty="0">
                <a:solidFill>
                  <a:schemeClr val="dk1"/>
                </a:solidFill>
                <a:latin typeface="Calibri"/>
                <a:ea typeface="Calibri"/>
                <a:cs typeface="Calibri"/>
                <a:sym typeface="Calibri"/>
              </a:rPr>
              <a:t> </a:t>
            </a:r>
            <a:r>
              <a:rPr lang="en-US" sz="2300" b="1" dirty="0" err="1">
                <a:solidFill>
                  <a:schemeClr val="dk1"/>
                </a:solidFill>
                <a:latin typeface="Calibri"/>
                <a:ea typeface="Calibri"/>
                <a:cs typeface="Calibri"/>
                <a:sym typeface="Calibri"/>
              </a:rPr>
              <a:t>내의</a:t>
            </a:r>
            <a:r>
              <a:rPr lang="en-US" sz="2300" b="1" dirty="0">
                <a:solidFill>
                  <a:schemeClr val="dk1"/>
                </a:solidFill>
                <a:latin typeface="Calibri"/>
                <a:ea typeface="Calibri"/>
                <a:cs typeface="Calibri"/>
                <a:sym typeface="Calibri"/>
              </a:rPr>
              <a:t> </a:t>
            </a:r>
            <a:r>
              <a:rPr lang="en-US" sz="2300" b="1" dirty="0" err="1">
                <a:solidFill>
                  <a:schemeClr val="dk1"/>
                </a:solidFill>
                <a:latin typeface="Calibri"/>
                <a:ea typeface="Calibri"/>
                <a:cs typeface="Calibri"/>
                <a:sym typeface="Calibri"/>
              </a:rPr>
              <a:t>장애인</a:t>
            </a:r>
            <a:r>
              <a:rPr lang="en-US" sz="2300" b="1" dirty="0">
                <a:solidFill>
                  <a:schemeClr val="dk1"/>
                </a:solidFill>
                <a:latin typeface="Calibri"/>
                <a:ea typeface="Calibri"/>
                <a:cs typeface="Calibri"/>
                <a:sym typeface="Calibri"/>
              </a:rPr>
              <a:t> </a:t>
            </a:r>
            <a:r>
              <a:rPr lang="en-US" sz="2300" b="1" dirty="0" err="1">
                <a:solidFill>
                  <a:schemeClr val="dk1"/>
                </a:solidFill>
                <a:latin typeface="Calibri"/>
                <a:ea typeface="Calibri"/>
                <a:cs typeface="Calibri"/>
                <a:sym typeface="Calibri"/>
              </a:rPr>
              <a:t>전체</a:t>
            </a:r>
            <a:r>
              <a:rPr lang="en-US" sz="2300" b="1" dirty="0">
                <a:solidFill>
                  <a:schemeClr val="dk1"/>
                </a:solidFill>
                <a:latin typeface="Calibri"/>
                <a:ea typeface="Calibri"/>
                <a:cs typeface="Calibri"/>
                <a:sym typeface="Calibri"/>
              </a:rPr>
              <a:t> </a:t>
            </a:r>
            <a:r>
              <a:rPr lang="en-US" sz="2300" b="1" dirty="0" err="1">
                <a:solidFill>
                  <a:schemeClr val="dk1"/>
                </a:solidFill>
                <a:latin typeface="Calibri"/>
                <a:ea typeface="Calibri"/>
                <a:cs typeface="Calibri"/>
                <a:sym typeface="Calibri"/>
              </a:rPr>
              <a:t>편의시설</a:t>
            </a:r>
            <a:r>
              <a:rPr lang="en-US" sz="2300" b="1" dirty="0">
                <a:solidFill>
                  <a:schemeClr val="dk1"/>
                </a:solidFill>
                <a:latin typeface="Calibri"/>
                <a:ea typeface="Calibri"/>
                <a:cs typeface="Calibri"/>
                <a:sym typeface="Calibri"/>
              </a:rPr>
              <a:t> </a:t>
            </a:r>
            <a:r>
              <a:rPr lang="en-US" sz="2300" b="1" dirty="0" err="1">
                <a:solidFill>
                  <a:schemeClr val="dk1"/>
                </a:solidFill>
                <a:latin typeface="Calibri"/>
                <a:ea typeface="Calibri"/>
                <a:cs typeface="Calibri"/>
                <a:sym typeface="Calibri"/>
              </a:rPr>
              <a:t>분포</a:t>
            </a:r>
            <a:endParaRPr sz="2300" b="1" i="0" u="none" strike="noStrike" cap="none" dirty="0">
              <a:solidFill>
                <a:srgbClr val="000000"/>
              </a:solidFill>
              <a:latin typeface="Arial"/>
              <a:ea typeface="Arial"/>
              <a:cs typeface="Arial"/>
              <a:sym typeface="Arial"/>
            </a:endParaRPr>
          </a:p>
        </p:txBody>
      </p:sp>
      <p:sp>
        <p:nvSpPr>
          <p:cNvPr id="328" name="Google Shape;328;g116d531e49d_0_33"/>
          <p:cNvSpPr txBox="1"/>
          <p:nvPr/>
        </p:nvSpPr>
        <p:spPr>
          <a:xfrm>
            <a:off x="954024" y="7519661"/>
            <a:ext cx="8283300" cy="923289"/>
          </a:xfrm>
          <a:prstGeom prst="rect">
            <a:avLst/>
          </a:prstGeom>
          <a:noFill/>
          <a:ln>
            <a:noFill/>
          </a:ln>
        </p:spPr>
        <p:txBody>
          <a:bodyPr spcFirstLastPara="1" wrap="square" lIns="91425" tIns="45700" rIns="91425" bIns="45700" anchor="t" anchorCtr="0">
            <a:spAutoFit/>
          </a:bodyPr>
          <a:lstStyle/>
          <a:p>
            <a:pPr marL="285750" marR="0" lvl="0" indent="-285750" algn="l" rtl="0">
              <a:lnSpc>
                <a:spcPct val="150000"/>
              </a:lnSpc>
              <a:spcBef>
                <a:spcPts val="0"/>
              </a:spcBef>
              <a:spcAft>
                <a:spcPts val="0"/>
              </a:spcAft>
              <a:buClr>
                <a:srgbClr val="000000"/>
              </a:buClr>
              <a:buSzPts val="1800"/>
              <a:buFont typeface="Arial" panose="020B0604020202020204" pitchFamily="34" charset="0"/>
              <a:buChar char="•"/>
            </a:pPr>
            <a:r>
              <a:rPr lang="en-US" sz="1800" dirty="0" err="1">
                <a:solidFill>
                  <a:schemeClr val="dk1"/>
                </a:solidFill>
                <a:latin typeface="Calibri"/>
                <a:ea typeface="Calibri"/>
                <a:cs typeface="Calibri"/>
                <a:sym typeface="Calibri"/>
              </a:rPr>
              <a:t>folium을</a:t>
            </a:r>
            <a:r>
              <a:rPr lang="en-US" sz="1800" dirty="0">
                <a:solidFill>
                  <a:schemeClr val="dk1"/>
                </a:solidFill>
                <a:latin typeface="Calibri"/>
                <a:ea typeface="Calibri"/>
                <a:cs typeface="Calibri"/>
                <a:sym typeface="Calibri"/>
              </a:rPr>
              <a:t> </a:t>
            </a:r>
            <a:r>
              <a:rPr lang="en-US" sz="1800" dirty="0" err="1">
                <a:solidFill>
                  <a:schemeClr val="dk1"/>
                </a:solidFill>
                <a:latin typeface="Calibri"/>
                <a:ea typeface="Calibri"/>
                <a:cs typeface="Calibri"/>
                <a:sym typeface="Calibri"/>
              </a:rPr>
              <a:t>활용하여</a:t>
            </a:r>
            <a:r>
              <a:rPr lang="en-US" sz="1800" dirty="0">
                <a:solidFill>
                  <a:schemeClr val="dk1"/>
                </a:solidFill>
                <a:latin typeface="Calibri"/>
                <a:ea typeface="Calibri"/>
                <a:cs typeface="Calibri"/>
                <a:sym typeface="Calibri"/>
              </a:rPr>
              <a:t> </a:t>
            </a:r>
            <a:r>
              <a:rPr lang="en-US" sz="1800" dirty="0" err="1">
                <a:solidFill>
                  <a:schemeClr val="dk1"/>
                </a:solidFill>
                <a:latin typeface="Calibri"/>
                <a:ea typeface="Calibri"/>
                <a:cs typeface="Calibri"/>
                <a:sym typeface="Calibri"/>
              </a:rPr>
              <a:t>서울시</a:t>
            </a:r>
            <a:r>
              <a:rPr lang="en-US" sz="1800" dirty="0">
                <a:solidFill>
                  <a:schemeClr val="dk1"/>
                </a:solidFill>
                <a:latin typeface="Calibri"/>
                <a:ea typeface="Calibri"/>
                <a:cs typeface="Calibri"/>
                <a:sym typeface="Calibri"/>
              </a:rPr>
              <a:t> 구 별 </a:t>
            </a:r>
            <a:r>
              <a:rPr lang="en-US" sz="1800" dirty="0" err="1">
                <a:solidFill>
                  <a:schemeClr val="dk1"/>
                </a:solidFill>
                <a:latin typeface="Calibri"/>
                <a:ea typeface="Calibri"/>
                <a:cs typeface="Calibri"/>
                <a:sym typeface="Calibri"/>
              </a:rPr>
              <a:t>장애인</a:t>
            </a:r>
            <a:r>
              <a:rPr lang="en-US" sz="1800" dirty="0">
                <a:solidFill>
                  <a:schemeClr val="dk1"/>
                </a:solidFill>
                <a:latin typeface="Calibri"/>
                <a:ea typeface="Calibri"/>
                <a:cs typeface="Calibri"/>
                <a:sym typeface="Calibri"/>
              </a:rPr>
              <a:t> </a:t>
            </a:r>
            <a:r>
              <a:rPr lang="en-US" sz="1800" dirty="0" err="1">
                <a:solidFill>
                  <a:schemeClr val="dk1"/>
                </a:solidFill>
                <a:latin typeface="Calibri"/>
                <a:ea typeface="Calibri"/>
                <a:cs typeface="Calibri"/>
                <a:sym typeface="Calibri"/>
              </a:rPr>
              <a:t>인구</a:t>
            </a:r>
            <a:r>
              <a:rPr lang="en-US" sz="1800" dirty="0">
                <a:solidFill>
                  <a:schemeClr val="dk1"/>
                </a:solidFill>
                <a:latin typeface="Calibri"/>
                <a:ea typeface="Calibri"/>
                <a:cs typeface="Calibri"/>
                <a:sym typeface="Calibri"/>
              </a:rPr>
              <a:t> 수 </a:t>
            </a:r>
            <a:r>
              <a:rPr lang="en-US" sz="1800" dirty="0" err="1">
                <a:solidFill>
                  <a:schemeClr val="dk1"/>
                </a:solidFill>
                <a:latin typeface="Calibri"/>
                <a:ea typeface="Calibri"/>
                <a:cs typeface="Calibri"/>
                <a:sym typeface="Calibri"/>
              </a:rPr>
              <a:t>분포를</a:t>
            </a:r>
            <a:r>
              <a:rPr lang="en-US" sz="1800" dirty="0">
                <a:solidFill>
                  <a:schemeClr val="dk1"/>
                </a:solidFill>
                <a:latin typeface="Calibri"/>
                <a:ea typeface="Calibri"/>
                <a:cs typeface="Calibri"/>
                <a:sym typeface="Calibri"/>
              </a:rPr>
              <a:t> Map </a:t>
            </a:r>
            <a:r>
              <a:rPr lang="en-US" sz="1800" dirty="0" err="1">
                <a:solidFill>
                  <a:schemeClr val="dk1"/>
                </a:solidFill>
                <a:latin typeface="Calibri"/>
                <a:ea typeface="Calibri"/>
                <a:cs typeface="Calibri"/>
                <a:sym typeface="Calibri"/>
              </a:rPr>
              <a:t>형태로</a:t>
            </a:r>
            <a:r>
              <a:rPr lang="en-US" sz="1800" dirty="0">
                <a:solidFill>
                  <a:schemeClr val="dk1"/>
                </a:solidFill>
                <a:latin typeface="Calibri"/>
                <a:ea typeface="Calibri"/>
                <a:cs typeface="Calibri"/>
                <a:sym typeface="Calibri"/>
              </a:rPr>
              <a:t> </a:t>
            </a:r>
            <a:r>
              <a:rPr lang="en-US" sz="1800" dirty="0" err="1">
                <a:solidFill>
                  <a:schemeClr val="dk1"/>
                </a:solidFill>
                <a:latin typeface="Calibri"/>
                <a:ea typeface="Calibri"/>
                <a:cs typeface="Calibri"/>
                <a:sym typeface="Calibri"/>
              </a:rPr>
              <a:t>시각화</a:t>
            </a:r>
            <a:endParaRPr sz="1800" dirty="0">
              <a:solidFill>
                <a:schemeClr val="dk1"/>
              </a:solidFill>
              <a:latin typeface="Calibri"/>
              <a:ea typeface="Calibri"/>
              <a:cs typeface="Calibri"/>
              <a:sym typeface="Calibri"/>
            </a:endParaRPr>
          </a:p>
          <a:p>
            <a:pPr marL="285750" marR="0" lvl="0" indent="-285750" algn="l" rtl="0">
              <a:lnSpc>
                <a:spcPct val="150000"/>
              </a:lnSpc>
              <a:spcBef>
                <a:spcPts val="0"/>
              </a:spcBef>
              <a:spcAft>
                <a:spcPts val="0"/>
              </a:spcAft>
              <a:buClr>
                <a:schemeClr val="dk1"/>
              </a:buClr>
              <a:buSzPts val="1800"/>
              <a:buFont typeface="Arial" panose="020B0604020202020204" pitchFamily="34" charset="0"/>
              <a:buChar char="•"/>
            </a:pPr>
            <a:r>
              <a:rPr lang="en-US" sz="1800" u="sng" dirty="0" err="1">
                <a:solidFill>
                  <a:schemeClr val="dk1"/>
                </a:solidFill>
                <a:latin typeface="Calibri"/>
                <a:ea typeface="Calibri"/>
                <a:cs typeface="Calibri"/>
                <a:sym typeface="Calibri"/>
              </a:rPr>
              <a:t>강서구</a:t>
            </a:r>
            <a:r>
              <a:rPr lang="en-US" sz="1800" u="sng" dirty="0">
                <a:solidFill>
                  <a:schemeClr val="dk1"/>
                </a:solidFill>
                <a:latin typeface="Calibri"/>
                <a:ea typeface="Calibri"/>
                <a:cs typeface="Calibri"/>
                <a:sym typeface="Calibri"/>
              </a:rPr>
              <a:t>(28,727), </a:t>
            </a:r>
            <a:r>
              <a:rPr lang="en-US" sz="1800" u="sng" dirty="0" err="1">
                <a:solidFill>
                  <a:schemeClr val="dk1"/>
                </a:solidFill>
                <a:latin typeface="Calibri"/>
                <a:ea typeface="Calibri"/>
                <a:cs typeface="Calibri"/>
                <a:sym typeface="Calibri"/>
              </a:rPr>
              <a:t>노원구</a:t>
            </a:r>
            <a:r>
              <a:rPr lang="en-US" sz="1800" u="sng" dirty="0">
                <a:solidFill>
                  <a:schemeClr val="dk1"/>
                </a:solidFill>
                <a:latin typeface="Calibri"/>
                <a:ea typeface="Calibri"/>
                <a:cs typeface="Calibri"/>
                <a:sym typeface="Calibri"/>
              </a:rPr>
              <a:t>(27,312), </a:t>
            </a:r>
            <a:r>
              <a:rPr lang="en-US" sz="1800" u="sng" dirty="0" err="1">
                <a:solidFill>
                  <a:schemeClr val="dk1"/>
                </a:solidFill>
                <a:latin typeface="Calibri"/>
                <a:ea typeface="Calibri"/>
                <a:cs typeface="Calibri"/>
                <a:sym typeface="Calibri"/>
              </a:rPr>
              <a:t>은평구</a:t>
            </a:r>
            <a:r>
              <a:rPr lang="en-US" sz="1800" u="sng" dirty="0">
                <a:solidFill>
                  <a:schemeClr val="dk1"/>
                </a:solidFill>
                <a:latin typeface="Calibri"/>
                <a:ea typeface="Calibri"/>
                <a:cs typeface="Calibri"/>
                <a:sym typeface="Calibri"/>
              </a:rPr>
              <a:t>(21,773) </a:t>
            </a:r>
            <a:r>
              <a:rPr lang="en-US" sz="1800" dirty="0" err="1">
                <a:solidFill>
                  <a:schemeClr val="dk1"/>
                </a:solidFill>
                <a:latin typeface="Calibri"/>
                <a:ea typeface="Calibri"/>
                <a:cs typeface="Calibri"/>
                <a:sym typeface="Calibri"/>
              </a:rPr>
              <a:t>순으로</a:t>
            </a:r>
            <a:r>
              <a:rPr lang="en-US" sz="1800" dirty="0">
                <a:solidFill>
                  <a:schemeClr val="dk1"/>
                </a:solidFill>
                <a:latin typeface="Calibri"/>
                <a:ea typeface="Calibri"/>
                <a:cs typeface="Calibri"/>
                <a:sym typeface="Calibri"/>
              </a:rPr>
              <a:t> </a:t>
            </a:r>
            <a:r>
              <a:rPr lang="en-US" sz="1800" dirty="0" err="1">
                <a:solidFill>
                  <a:schemeClr val="dk1"/>
                </a:solidFill>
                <a:latin typeface="Calibri"/>
                <a:ea typeface="Calibri"/>
                <a:cs typeface="Calibri"/>
                <a:sym typeface="Calibri"/>
              </a:rPr>
              <a:t>장애인</a:t>
            </a:r>
            <a:r>
              <a:rPr lang="en-US" sz="1800" dirty="0">
                <a:solidFill>
                  <a:schemeClr val="dk1"/>
                </a:solidFill>
                <a:latin typeface="Calibri"/>
                <a:ea typeface="Calibri"/>
                <a:cs typeface="Calibri"/>
                <a:sym typeface="Calibri"/>
              </a:rPr>
              <a:t> </a:t>
            </a:r>
            <a:r>
              <a:rPr lang="en-US" sz="1800" dirty="0" err="1">
                <a:solidFill>
                  <a:schemeClr val="dk1"/>
                </a:solidFill>
                <a:latin typeface="Calibri"/>
                <a:ea typeface="Calibri"/>
                <a:cs typeface="Calibri"/>
                <a:sym typeface="Calibri"/>
              </a:rPr>
              <a:t>등록자</a:t>
            </a:r>
            <a:r>
              <a:rPr lang="en-US" sz="1800" dirty="0">
                <a:solidFill>
                  <a:schemeClr val="dk1"/>
                </a:solidFill>
                <a:latin typeface="Calibri"/>
                <a:ea typeface="Calibri"/>
                <a:cs typeface="Calibri"/>
                <a:sym typeface="Calibri"/>
              </a:rPr>
              <a:t> 수 </a:t>
            </a:r>
            <a:r>
              <a:rPr lang="en-US" sz="1800" dirty="0" err="1">
                <a:solidFill>
                  <a:schemeClr val="dk1"/>
                </a:solidFill>
                <a:latin typeface="Calibri"/>
                <a:ea typeface="Calibri"/>
                <a:cs typeface="Calibri"/>
                <a:sym typeface="Calibri"/>
              </a:rPr>
              <a:t>많음</a:t>
            </a:r>
            <a:endParaRPr sz="1800" dirty="0">
              <a:solidFill>
                <a:schemeClr val="dk1"/>
              </a:solidFill>
              <a:latin typeface="Calibri"/>
              <a:ea typeface="Calibri"/>
              <a:cs typeface="Calibri"/>
              <a:sym typeface="Calibri"/>
            </a:endParaRPr>
          </a:p>
        </p:txBody>
      </p:sp>
      <p:sp>
        <p:nvSpPr>
          <p:cNvPr id="329" name="Google Shape;329;g116d531e49d_0_33"/>
          <p:cNvSpPr txBox="1"/>
          <p:nvPr/>
        </p:nvSpPr>
        <p:spPr>
          <a:xfrm>
            <a:off x="9623357" y="7519661"/>
            <a:ext cx="7763556" cy="1338788"/>
          </a:xfrm>
          <a:prstGeom prst="rect">
            <a:avLst/>
          </a:prstGeom>
          <a:noFill/>
          <a:ln>
            <a:noFill/>
          </a:ln>
        </p:spPr>
        <p:txBody>
          <a:bodyPr spcFirstLastPara="1" wrap="square" lIns="91425" tIns="45700" rIns="91425" bIns="45700" anchor="t" anchorCtr="0">
            <a:spAutoFit/>
          </a:bodyPr>
          <a:lstStyle/>
          <a:p>
            <a:pPr marL="285750" marR="0" lvl="0" indent="-285750" algn="l" rtl="0">
              <a:lnSpc>
                <a:spcPct val="150000"/>
              </a:lnSpc>
              <a:spcBef>
                <a:spcPts val="0"/>
              </a:spcBef>
              <a:spcAft>
                <a:spcPts val="0"/>
              </a:spcAft>
              <a:buClr>
                <a:srgbClr val="000000"/>
              </a:buClr>
              <a:buSzPts val="1800"/>
              <a:buFont typeface="Arial" panose="020B0604020202020204" pitchFamily="34" charset="0"/>
              <a:buChar char="•"/>
            </a:pPr>
            <a:r>
              <a:rPr lang="en-US" sz="1800" dirty="0" err="1">
                <a:solidFill>
                  <a:schemeClr val="dk1"/>
                </a:solidFill>
                <a:latin typeface="Calibri"/>
                <a:ea typeface="Calibri"/>
                <a:cs typeface="Calibri"/>
                <a:sym typeface="Calibri"/>
              </a:rPr>
              <a:t>folium을</a:t>
            </a:r>
            <a:r>
              <a:rPr lang="en-US" sz="1800" dirty="0">
                <a:solidFill>
                  <a:schemeClr val="dk1"/>
                </a:solidFill>
                <a:latin typeface="Calibri"/>
                <a:ea typeface="Calibri"/>
                <a:cs typeface="Calibri"/>
                <a:sym typeface="Calibri"/>
              </a:rPr>
              <a:t> </a:t>
            </a:r>
            <a:r>
              <a:rPr lang="en-US" sz="1800" dirty="0" err="1">
                <a:solidFill>
                  <a:schemeClr val="dk1"/>
                </a:solidFill>
                <a:latin typeface="Calibri"/>
                <a:ea typeface="Calibri"/>
                <a:cs typeface="Calibri"/>
                <a:sym typeface="Calibri"/>
              </a:rPr>
              <a:t>활용하여</a:t>
            </a:r>
            <a:r>
              <a:rPr lang="en-US" sz="1800" dirty="0">
                <a:solidFill>
                  <a:schemeClr val="dk1"/>
                </a:solidFill>
                <a:latin typeface="Calibri"/>
                <a:ea typeface="Calibri"/>
                <a:cs typeface="Calibri"/>
                <a:sym typeface="Calibri"/>
              </a:rPr>
              <a:t>, 구 별 </a:t>
            </a:r>
            <a:r>
              <a:rPr lang="en-US" sz="1800" dirty="0" err="1">
                <a:solidFill>
                  <a:schemeClr val="dk1"/>
                </a:solidFill>
                <a:latin typeface="Calibri"/>
                <a:ea typeface="Calibri"/>
                <a:cs typeface="Calibri"/>
                <a:sym typeface="Calibri"/>
              </a:rPr>
              <a:t>지하철</a:t>
            </a:r>
            <a:r>
              <a:rPr lang="en-US" sz="1800" dirty="0">
                <a:solidFill>
                  <a:schemeClr val="dk1"/>
                </a:solidFill>
                <a:latin typeface="Calibri"/>
                <a:ea typeface="Calibri"/>
                <a:cs typeface="Calibri"/>
                <a:sym typeface="Calibri"/>
              </a:rPr>
              <a:t> </a:t>
            </a:r>
            <a:r>
              <a:rPr lang="en-US" sz="1800" dirty="0" err="1">
                <a:solidFill>
                  <a:schemeClr val="dk1"/>
                </a:solidFill>
                <a:latin typeface="Calibri"/>
                <a:ea typeface="Calibri"/>
                <a:cs typeface="Calibri"/>
                <a:sym typeface="Calibri"/>
              </a:rPr>
              <a:t>내의</a:t>
            </a:r>
            <a:r>
              <a:rPr lang="en-US" sz="1800" dirty="0">
                <a:solidFill>
                  <a:schemeClr val="dk1"/>
                </a:solidFill>
                <a:latin typeface="Calibri"/>
                <a:ea typeface="Calibri"/>
                <a:cs typeface="Calibri"/>
                <a:sym typeface="Calibri"/>
              </a:rPr>
              <a:t> </a:t>
            </a:r>
            <a:r>
              <a:rPr lang="en-US" sz="1800" dirty="0" err="1">
                <a:solidFill>
                  <a:schemeClr val="dk1"/>
                </a:solidFill>
                <a:latin typeface="Calibri"/>
                <a:ea typeface="Calibri"/>
                <a:cs typeface="Calibri"/>
                <a:sym typeface="Calibri"/>
              </a:rPr>
              <a:t>장애인</a:t>
            </a:r>
            <a:r>
              <a:rPr lang="en-US" sz="1800" dirty="0">
                <a:solidFill>
                  <a:schemeClr val="dk1"/>
                </a:solidFill>
                <a:latin typeface="Calibri"/>
                <a:ea typeface="Calibri"/>
                <a:cs typeface="Calibri"/>
                <a:sym typeface="Calibri"/>
              </a:rPr>
              <a:t> </a:t>
            </a:r>
            <a:r>
              <a:rPr lang="en-US" sz="1800" dirty="0" err="1">
                <a:solidFill>
                  <a:schemeClr val="dk1"/>
                </a:solidFill>
                <a:latin typeface="Calibri"/>
                <a:ea typeface="Calibri"/>
                <a:cs typeface="Calibri"/>
                <a:sym typeface="Calibri"/>
              </a:rPr>
              <a:t>전체</a:t>
            </a:r>
            <a:r>
              <a:rPr lang="en-US" sz="1800" dirty="0">
                <a:solidFill>
                  <a:schemeClr val="dk1"/>
                </a:solidFill>
                <a:latin typeface="Calibri"/>
                <a:ea typeface="Calibri"/>
                <a:cs typeface="Calibri"/>
                <a:sym typeface="Calibri"/>
              </a:rPr>
              <a:t> </a:t>
            </a:r>
            <a:r>
              <a:rPr lang="en-US" sz="1800" dirty="0" err="1">
                <a:solidFill>
                  <a:schemeClr val="dk1"/>
                </a:solidFill>
                <a:latin typeface="Calibri"/>
                <a:ea typeface="Calibri"/>
                <a:cs typeface="Calibri"/>
                <a:sym typeface="Calibri"/>
              </a:rPr>
              <a:t>편의시설</a:t>
            </a:r>
            <a:r>
              <a:rPr lang="en-US" sz="1800" dirty="0">
                <a:solidFill>
                  <a:schemeClr val="dk1"/>
                </a:solidFill>
                <a:latin typeface="Calibri"/>
                <a:ea typeface="Calibri"/>
                <a:cs typeface="Calibri"/>
                <a:sym typeface="Calibri"/>
              </a:rPr>
              <a:t> </a:t>
            </a:r>
            <a:r>
              <a:rPr lang="en-US" sz="1800" dirty="0" err="1">
                <a:solidFill>
                  <a:schemeClr val="dk1"/>
                </a:solidFill>
                <a:latin typeface="Calibri"/>
                <a:ea typeface="Calibri"/>
                <a:cs typeface="Calibri"/>
                <a:sym typeface="Calibri"/>
              </a:rPr>
              <a:t>분포를</a:t>
            </a:r>
            <a:r>
              <a:rPr lang="en-US" sz="1800" dirty="0">
                <a:solidFill>
                  <a:schemeClr val="dk1"/>
                </a:solidFill>
                <a:latin typeface="Calibri"/>
                <a:ea typeface="Calibri"/>
                <a:cs typeface="Calibri"/>
                <a:sym typeface="Calibri"/>
              </a:rPr>
              <a:t> </a:t>
            </a:r>
            <a:r>
              <a:rPr lang="ko-KR" altLang="en-US" sz="1800" dirty="0">
                <a:solidFill>
                  <a:schemeClr val="dk1"/>
                </a:solidFill>
                <a:latin typeface="Calibri"/>
                <a:ea typeface="Calibri"/>
                <a:cs typeface="Calibri"/>
                <a:sym typeface="Calibri"/>
              </a:rPr>
              <a:t>맵핑</a:t>
            </a:r>
            <a:endParaRPr sz="1800" dirty="0">
              <a:solidFill>
                <a:schemeClr val="dk1"/>
              </a:solidFill>
              <a:latin typeface="Calibri"/>
              <a:ea typeface="Calibri"/>
              <a:cs typeface="Calibri"/>
              <a:sym typeface="Calibri"/>
            </a:endParaRPr>
          </a:p>
          <a:p>
            <a:pPr marL="285750" marR="0" lvl="0" indent="-285750" algn="l" rtl="0">
              <a:lnSpc>
                <a:spcPct val="150000"/>
              </a:lnSpc>
              <a:spcBef>
                <a:spcPts val="0"/>
              </a:spcBef>
              <a:spcAft>
                <a:spcPts val="0"/>
              </a:spcAft>
              <a:buClr>
                <a:schemeClr val="dk1"/>
              </a:buClr>
              <a:buSzPts val="1800"/>
              <a:buFont typeface="Arial" panose="020B0604020202020204" pitchFamily="34" charset="0"/>
              <a:buChar char="•"/>
            </a:pPr>
            <a:r>
              <a:rPr lang="en-US" sz="1800" dirty="0" err="1">
                <a:solidFill>
                  <a:schemeClr val="dk1"/>
                </a:solidFill>
                <a:latin typeface="Calibri"/>
                <a:ea typeface="Calibri"/>
                <a:cs typeface="Calibri"/>
                <a:sym typeface="Calibri"/>
              </a:rPr>
              <a:t>장애인</a:t>
            </a:r>
            <a:r>
              <a:rPr lang="en-US" sz="1800" dirty="0">
                <a:solidFill>
                  <a:schemeClr val="dk1"/>
                </a:solidFill>
                <a:latin typeface="Calibri"/>
                <a:ea typeface="Calibri"/>
                <a:cs typeface="Calibri"/>
                <a:sym typeface="Calibri"/>
              </a:rPr>
              <a:t> </a:t>
            </a:r>
            <a:r>
              <a:rPr lang="en-US" sz="1800" dirty="0" err="1">
                <a:solidFill>
                  <a:schemeClr val="dk1"/>
                </a:solidFill>
                <a:latin typeface="Calibri"/>
                <a:ea typeface="Calibri"/>
                <a:cs typeface="Calibri"/>
                <a:sym typeface="Calibri"/>
              </a:rPr>
              <a:t>수가</a:t>
            </a:r>
            <a:r>
              <a:rPr lang="en-US" sz="1800" dirty="0">
                <a:solidFill>
                  <a:schemeClr val="dk1"/>
                </a:solidFill>
                <a:latin typeface="Calibri"/>
                <a:ea typeface="Calibri"/>
                <a:cs typeface="Calibri"/>
                <a:sym typeface="Calibri"/>
              </a:rPr>
              <a:t> </a:t>
            </a:r>
            <a:r>
              <a:rPr lang="en-US" sz="1800" dirty="0" err="1">
                <a:solidFill>
                  <a:schemeClr val="dk1"/>
                </a:solidFill>
                <a:latin typeface="Calibri"/>
                <a:ea typeface="Calibri"/>
                <a:cs typeface="Calibri"/>
                <a:sym typeface="Calibri"/>
              </a:rPr>
              <a:t>많은</a:t>
            </a:r>
            <a:r>
              <a:rPr lang="en-US" sz="1800" dirty="0">
                <a:solidFill>
                  <a:schemeClr val="dk1"/>
                </a:solidFill>
                <a:latin typeface="Calibri"/>
                <a:ea typeface="Calibri"/>
                <a:cs typeface="Calibri"/>
                <a:sym typeface="Calibri"/>
              </a:rPr>
              <a:t> </a:t>
            </a:r>
            <a:r>
              <a:rPr lang="en-US" sz="1800" dirty="0" err="1">
                <a:solidFill>
                  <a:schemeClr val="dk1"/>
                </a:solidFill>
                <a:latin typeface="Calibri"/>
                <a:ea typeface="Calibri"/>
                <a:cs typeface="Calibri"/>
                <a:sym typeface="Calibri"/>
              </a:rPr>
              <a:t>강서구</a:t>
            </a:r>
            <a:r>
              <a:rPr lang="en-US" sz="1800" dirty="0">
                <a:solidFill>
                  <a:schemeClr val="dk1"/>
                </a:solidFill>
                <a:latin typeface="Calibri"/>
                <a:ea typeface="Calibri"/>
                <a:cs typeface="Calibri"/>
                <a:sym typeface="Calibri"/>
              </a:rPr>
              <a:t>, </a:t>
            </a:r>
            <a:r>
              <a:rPr lang="en-US" sz="1800" dirty="0" err="1">
                <a:solidFill>
                  <a:schemeClr val="dk1"/>
                </a:solidFill>
                <a:latin typeface="Calibri"/>
                <a:ea typeface="Calibri"/>
                <a:cs typeface="Calibri"/>
                <a:sym typeface="Calibri"/>
              </a:rPr>
              <a:t>노원구에</a:t>
            </a:r>
            <a:r>
              <a:rPr lang="en-US" sz="1800" dirty="0">
                <a:solidFill>
                  <a:schemeClr val="dk1"/>
                </a:solidFill>
                <a:latin typeface="Calibri"/>
                <a:ea typeface="Calibri"/>
                <a:cs typeface="Calibri"/>
                <a:sym typeface="Calibri"/>
              </a:rPr>
              <a:t> </a:t>
            </a:r>
            <a:r>
              <a:rPr lang="en-US" sz="1800" dirty="0" err="1">
                <a:solidFill>
                  <a:schemeClr val="dk1"/>
                </a:solidFill>
                <a:latin typeface="Calibri"/>
                <a:ea typeface="Calibri"/>
                <a:cs typeface="Calibri"/>
                <a:sym typeface="Calibri"/>
              </a:rPr>
              <a:t>필요한</a:t>
            </a:r>
            <a:r>
              <a:rPr lang="en-US" sz="1800" dirty="0">
                <a:solidFill>
                  <a:schemeClr val="dk1"/>
                </a:solidFill>
                <a:latin typeface="Calibri"/>
                <a:ea typeface="Calibri"/>
                <a:cs typeface="Calibri"/>
                <a:sym typeface="Calibri"/>
              </a:rPr>
              <a:t> </a:t>
            </a:r>
            <a:r>
              <a:rPr lang="en-US" sz="1800" dirty="0" err="1">
                <a:solidFill>
                  <a:schemeClr val="dk1"/>
                </a:solidFill>
                <a:latin typeface="Calibri"/>
                <a:ea typeface="Calibri"/>
                <a:cs typeface="Calibri"/>
                <a:sym typeface="Calibri"/>
              </a:rPr>
              <a:t>편의시설이</a:t>
            </a:r>
            <a:r>
              <a:rPr lang="en-US" sz="1800" dirty="0">
                <a:solidFill>
                  <a:schemeClr val="dk1"/>
                </a:solidFill>
                <a:latin typeface="Calibri"/>
                <a:ea typeface="Calibri"/>
                <a:cs typeface="Calibri"/>
                <a:sym typeface="Calibri"/>
              </a:rPr>
              <a:t> </a:t>
            </a:r>
            <a:r>
              <a:rPr lang="en-US" sz="1800" dirty="0" err="1">
                <a:solidFill>
                  <a:schemeClr val="dk1"/>
                </a:solidFill>
                <a:latin typeface="Calibri"/>
                <a:ea typeface="Calibri"/>
                <a:cs typeface="Calibri"/>
                <a:sym typeface="Calibri"/>
              </a:rPr>
              <a:t>부족</a:t>
            </a:r>
            <a:endParaRPr sz="1800" dirty="0">
              <a:solidFill>
                <a:schemeClr val="dk1"/>
              </a:solidFill>
              <a:latin typeface="Calibri"/>
              <a:ea typeface="Calibri"/>
              <a:cs typeface="Calibri"/>
              <a:sym typeface="Calibri"/>
            </a:endParaRPr>
          </a:p>
          <a:p>
            <a:pPr marL="285750" marR="0" lvl="0" indent="-285750" algn="l" rtl="0">
              <a:lnSpc>
                <a:spcPct val="150000"/>
              </a:lnSpc>
              <a:spcBef>
                <a:spcPts val="0"/>
              </a:spcBef>
              <a:spcAft>
                <a:spcPts val="0"/>
              </a:spcAft>
              <a:buClr>
                <a:schemeClr val="dk1"/>
              </a:buClr>
              <a:buSzPts val="1800"/>
              <a:buFont typeface="Arial" panose="020B0604020202020204" pitchFamily="34" charset="0"/>
              <a:buChar char="•"/>
            </a:pPr>
            <a:r>
              <a:rPr lang="en-US" sz="1800" dirty="0" err="1">
                <a:solidFill>
                  <a:schemeClr val="dk1"/>
                </a:solidFill>
                <a:latin typeface="Calibri"/>
                <a:ea typeface="Calibri"/>
                <a:cs typeface="Calibri"/>
                <a:sym typeface="Calibri"/>
              </a:rPr>
              <a:t>송파구</a:t>
            </a:r>
            <a:r>
              <a:rPr lang="en-US" sz="1800" dirty="0">
                <a:solidFill>
                  <a:schemeClr val="dk1"/>
                </a:solidFill>
                <a:latin typeface="Calibri"/>
                <a:ea typeface="Calibri"/>
                <a:cs typeface="Calibri"/>
                <a:sym typeface="Calibri"/>
              </a:rPr>
              <a:t>, </a:t>
            </a:r>
            <a:r>
              <a:rPr lang="en-US" sz="1800" dirty="0" err="1">
                <a:solidFill>
                  <a:schemeClr val="dk1"/>
                </a:solidFill>
                <a:latin typeface="Calibri"/>
                <a:ea typeface="Calibri"/>
                <a:cs typeface="Calibri"/>
                <a:sym typeface="Calibri"/>
              </a:rPr>
              <a:t>강남구</a:t>
            </a:r>
            <a:r>
              <a:rPr lang="en-US" sz="1800" dirty="0">
                <a:solidFill>
                  <a:schemeClr val="dk1"/>
                </a:solidFill>
                <a:latin typeface="Calibri"/>
                <a:ea typeface="Calibri"/>
                <a:cs typeface="Calibri"/>
                <a:sym typeface="Calibri"/>
              </a:rPr>
              <a:t> </a:t>
            </a:r>
            <a:r>
              <a:rPr lang="en-US" sz="1800" dirty="0" err="1">
                <a:solidFill>
                  <a:schemeClr val="dk1"/>
                </a:solidFill>
                <a:latin typeface="Calibri"/>
                <a:ea typeface="Calibri"/>
                <a:cs typeface="Calibri"/>
                <a:sym typeface="Calibri"/>
              </a:rPr>
              <a:t>순으로</a:t>
            </a:r>
            <a:r>
              <a:rPr lang="en-US" sz="1800" dirty="0">
                <a:solidFill>
                  <a:schemeClr val="dk1"/>
                </a:solidFill>
                <a:latin typeface="Calibri"/>
                <a:ea typeface="Calibri"/>
                <a:cs typeface="Calibri"/>
                <a:sym typeface="Calibri"/>
              </a:rPr>
              <a:t> </a:t>
            </a:r>
            <a:r>
              <a:rPr lang="en-US" sz="1800" dirty="0" err="1">
                <a:solidFill>
                  <a:schemeClr val="dk1"/>
                </a:solidFill>
                <a:latin typeface="Calibri"/>
                <a:ea typeface="Calibri"/>
                <a:cs typeface="Calibri"/>
                <a:sym typeface="Calibri"/>
              </a:rPr>
              <a:t>다른</a:t>
            </a:r>
            <a:r>
              <a:rPr lang="en-US" sz="1800" dirty="0">
                <a:solidFill>
                  <a:schemeClr val="dk1"/>
                </a:solidFill>
                <a:latin typeface="Calibri"/>
                <a:ea typeface="Calibri"/>
                <a:cs typeface="Calibri"/>
                <a:sym typeface="Calibri"/>
              </a:rPr>
              <a:t> </a:t>
            </a:r>
            <a:r>
              <a:rPr lang="en-US" sz="1800" dirty="0" err="1">
                <a:solidFill>
                  <a:schemeClr val="dk1"/>
                </a:solidFill>
                <a:latin typeface="Calibri"/>
                <a:ea typeface="Calibri"/>
                <a:cs typeface="Calibri"/>
                <a:sym typeface="Calibri"/>
              </a:rPr>
              <a:t>구에</a:t>
            </a:r>
            <a:r>
              <a:rPr lang="en-US" sz="1800" dirty="0">
                <a:solidFill>
                  <a:schemeClr val="dk1"/>
                </a:solidFill>
                <a:latin typeface="Calibri"/>
                <a:ea typeface="Calibri"/>
                <a:cs typeface="Calibri"/>
                <a:sym typeface="Calibri"/>
              </a:rPr>
              <a:t> </a:t>
            </a:r>
            <a:r>
              <a:rPr lang="en-US" sz="1800" dirty="0" err="1">
                <a:solidFill>
                  <a:schemeClr val="dk1"/>
                </a:solidFill>
                <a:latin typeface="Calibri"/>
                <a:ea typeface="Calibri"/>
                <a:cs typeface="Calibri"/>
                <a:sym typeface="Calibri"/>
              </a:rPr>
              <a:t>비해</a:t>
            </a:r>
            <a:r>
              <a:rPr lang="en-US" sz="1800" dirty="0">
                <a:solidFill>
                  <a:schemeClr val="dk1"/>
                </a:solidFill>
                <a:latin typeface="Calibri"/>
                <a:ea typeface="Calibri"/>
                <a:cs typeface="Calibri"/>
                <a:sym typeface="Calibri"/>
              </a:rPr>
              <a:t> </a:t>
            </a:r>
            <a:r>
              <a:rPr lang="en-US" sz="1800" dirty="0" err="1">
                <a:solidFill>
                  <a:schemeClr val="dk1"/>
                </a:solidFill>
                <a:latin typeface="Calibri"/>
                <a:ea typeface="Calibri"/>
                <a:cs typeface="Calibri"/>
                <a:sym typeface="Calibri"/>
              </a:rPr>
              <a:t>상대적으로</a:t>
            </a:r>
            <a:r>
              <a:rPr lang="en-US" sz="1800" dirty="0">
                <a:solidFill>
                  <a:schemeClr val="dk1"/>
                </a:solidFill>
                <a:latin typeface="Calibri"/>
                <a:ea typeface="Calibri"/>
                <a:cs typeface="Calibri"/>
                <a:sym typeface="Calibri"/>
              </a:rPr>
              <a:t> </a:t>
            </a:r>
            <a:r>
              <a:rPr lang="en-US" sz="1800" dirty="0" err="1">
                <a:solidFill>
                  <a:schemeClr val="dk1"/>
                </a:solidFill>
                <a:latin typeface="Calibri"/>
                <a:ea typeface="Calibri"/>
                <a:cs typeface="Calibri"/>
                <a:sym typeface="Calibri"/>
              </a:rPr>
              <a:t>많은</a:t>
            </a:r>
            <a:r>
              <a:rPr lang="en-US" sz="1800" dirty="0">
                <a:solidFill>
                  <a:schemeClr val="dk1"/>
                </a:solidFill>
                <a:latin typeface="Calibri"/>
                <a:ea typeface="Calibri"/>
                <a:cs typeface="Calibri"/>
                <a:sym typeface="Calibri"/>
              </a:rPr>
              <a:t> </a:t>
            </a:r>
            <a:r>
              <a:rPr lang="en-US" sz="1800" dirty="0" err="1">
                <a:solidFill>
                  <a:schemeClr val="dk1"/>
                </a:solidFill>
                <a:latin typeface="Calibri"/>
                <a:ea typeface="Calibri"/>
                <a:cs typeface="Calibri"/>
                <a:sym typeface="Calibri"/>
              </a:rPr>
              <a:t>편의시설</a:t>
            </a:r>
            <a:r>
              <a:rPr lang="en-US" sz="1800" dirty="0">
                <a:solidFill>
                  <a:schemeClr val="dk1"/>
                </a:solidFill>
                <a:latin typeface="Calibri"/>
                <a:ea typeface="Calibri"/>
                <a:cs typeface="Calibri"/>
                <a:sym typeface="Calibri"/>
              </a:rPr>
              <a:t> </a:t>
            </a:r>
            <a:r>
              <a:rPr lang="en-US" sz="1800" dirty="0" err="1">
                <a:solidFill>
                  <a:schemeClr val="dk1"/>
                </a:solidFill>
                <a:latin typeface="Calibri"/>
                <a:ea typeface="Calibri"/>
                <a:cs typeface="Calibri"/>
                <a:sym typeface="Calibri"/>
              </a:rPr>
              <a:t>보유</a:t>
            </a:r>
            <a:r>
              <a:rPr lang="en-US" sz="1800" dirty="0">
                <a:solidFill>
                  <a:schemeClr val="dk1"/>
                </a:solidFill>
                <a:latin typeface="Calibri"/>
                <a:ea typeface="Calibri"/>
                <a:cs typeface="Calibri"/>
                <a:sym typeface="Calibri"/>
              </a:rPr>
              <a:t> </a:t>
            </a:r>
            <a:endParaRPr sz="1800" dirty="0">
              <a:solidFill>
                <a:schemeClr val="dk1"/>
              </a:solidFill>
              <a:latin typeface="Calibri"/>
              <a:ea typeface="Calibri"/>
              <a:cs typeface="Calibri"/>
              <a:sym typeface="Calibri"/>
            </a:endParaRPr>
          </a:p>
        </p:txBody>
      </p:sp>
      <p:pic>
        <p:nvPicPr>
          <p:cNvPr id="330" name="Google Shape;330;g116d531e49d_0_33"/>
          <p:cNvPicPr preferRelativeResize="0"/>
          <p:nvPr/>
        </p:nvPicPr>
        <p:blipFill rotWithShape="1">
          <a:blip r:embed="rId6">
            <a:alphaModFix/>
          </a:blip>
          <a:srcRect/>
          <a:stretch/>
        </p:blipFill>
        <p:spPr>
          <a:xfrm>
            <a:off x="15667824" y="9077324"/>
            <a:ext cx="2354124" cy="759800"/>
          </a:xfrm>
          <a:prstGeom prst="rect">
            <a:avLst/>
          </a:prstGeom>
          <a:noFill/>
          <a:ln>
            <a:noFill/>
          </a:ln>
        </p:spPr>
      </p:pic>
      <p:pic>
        <p:nvPicPr>
          <p:cNvPr id="17" name="Google Shape;287;g116e922a2d1_11_112">
            <a:extLst>
              <a:ext uri="{FF2B5EF4-FFF2-40B4-BE49-F238E27FC236}">
                <a16:creationId xmlns:a16="http://schemas.microsoft.com/office/drawing/2014/main" id="{7E288855-87BD-4E88-B90A-9D738E60B6DE}"/>
              </a:ext>
            </a:extLst>
          </p:cNvPr>
          <p:cNvPicPr preferRelativeResize="0"/>
          <p:nvPr/>
        </p:nvPicPr>
        <p:blipFill rotWithShape="1">
          <a:blip r:embed="rId7">
            <a:alphaModFix/>
          </a:blip>
          <a:srcRect/>
          <a:stretch/>
        </p:blipFill>
        <p:spPr>
          <a:xfrm>
            <a:off x="1123098" y="2408845"/>
            <a:ext cx="327735" cy="327735"/>
          </a:xfrm>
          <a:prstGeom prst="rect">
            <a:avLst/>
          </a:prstGeom>
          <a:noFill/>
          <a:ln>
            <a:noFill/>
          </a:ln>
        </p:spPr>
      </p:pic>
      <p:pic>
        <p:nvPicPr>
          <p:cNvPr id="18" name="Google Shape;287;g116e922a2d1_11_112">
            <a:extLst>
              <a:ext uri="{FF2B5EF4-FFF2-40B4-BE49-F238E27FC236}">
                <a16:creationId xmlns:a16="http://schemas.microsoft.com/office/drawing/2014/main" id="{CA8A2CDC-1630-470E-9E84-DB850584C2E1}"/>
              </a:ext>
            </a:extLst>
          </p:cNvPr>
          <p:cNvPicPr preferRelativeResize="0"/>
          <p:nvPr/>
        </p:nvPicPr>
        <p:blipFill rotWithShape="1">
          <a:blip r:embed="rId7">
            <a:alphaModFix/>
          </a:blip>
          <a:srcRect/>
          <a:stretch/>
        </p:blipFill>
        <p:spPr>
          <a:xfrm>
            <a:off x="9799200" y="2408844"/>
            <a:ext cx="327735" cy="32773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34"/>
        <p:cNvGrpSpPr/>
        <p:nvPr/>
      </p:nvGrpSpPr>
      <p:grpSpPr>
        <a:xfrm>
          <a:off x="0" y="0"/>
          <a:ext cx="0" cy="0"/>
          <a:chOff x="0" y="0"/>
          <a:chExt cx="0" cy="0"/>
        </a:xfrm>
      </p:grpSpPr>
      <p:sp>
        <p:nvSpPr>
          <p:cNvPr id="335" name="Google Shape;335;g116d531e49d_0_214"/>
          <p:cNvSpPr txBox="1"/>
          <p:nvPr/>
        </p:nvSpPr>
        <p:spPr>
          <a:xfrm>
            <a:off x="16868603" y="615896"/>
            <a:ext cx="636900" cy="369300"/>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800"/>
              <a:buFont typeface="Arial"/>
              <a:buNone/>
            </a:pPr>
            <a:r>
              <a:rPr lang="en-US" sz="1800"/>
              <a:t>14</a:t>
            </a:r>
            <a:endParaRPr sz="1800" b="0" i="0" u="none" strike="noStrike" cap="none">
              <a:solidFill>
                <a:schemeClr val="dk1"/>
              </a:solidFill>
              <a:latin typeface="Calibri"/>
              <a:ea typeface="Calibri"/>
              <a:cs typeface="Calibri"/>
              <a:sym typeface="Calibri"/>
            </a:endParaRPr>
          </a:p>
        </p:txBody>
      </p:sp>
      <p:pic>
        <p:nvPicPr>
          <p:cNvPr id="336" name="Google Shape;336;g116d531e49d_0_214"/>
          <p:cNvPicPr preferRelativeResize="0"/>
          <p:nvPr/>
        </p:nvPicPr>
        <p:blipFill>
          <a:blip r:embed="rId3">
            <a:alphaModFix/>
          </a:blip>
          <a:stretch>
            <a:fillRect/>
          </a:stretch>
        </p:blipFill>
        <p:spPr>
          <a:xfrm>
            <a:off x="9652659" y="3065187"/>
            <a:ext cx="7380000" cy="4194000"/>
          </a:xfrm>
          <a:prstGeom prst="rect">
            <a:avLst/>
          </a:prstGeom>
          <a:noFill/>
          <a:ln w="9525" cap="flat" cmpd="sng">
            <a:solidFill>
              <a:schemeClr val="dk1"/>
            </a:solidFill>
            <a:prstDash val="solid"/>
            <a:round/>
            <a:headEnd type="none" w="sm" len="sm"/>
            <a:tailEnd type="none" w="sm" len="sm"/>
          </a:ln>
          <a:effectLst>
            <a:outerShdw blurRad="50800" dist="38100" dir="2700000" algn="tl" rotWithShape="0">
              <a:srgbClr val="000000">
                <a:alpha val="40000"/>
              </a:srgbClr>
            </a:outerShdw>
          </a:effectLst>
        </p:spPr>
      </p:pic>
      <p:pic>
        <p:nvPicPr>
          <p:cNvPr id="337" name="Google Shape;337;g116d531e49d_0_214"/>
          <p:cNvPicPr preferRelativeResize="0"/>
          <p:nvPr/>
        </p:nvPicPr>
        <p:blipFill>
          <a:blip r:embed="rId4">
            <a:alphaModFix/>
          </a:blip>
          <a:stretch>
            <a:fillRect/>
          </a:stretch>
        </p:blipFill>
        <p:spPr>
          <a:xfrm>
            <a:off x="1098624" y="3065187"/>
            <a:ext cx="7380000" cy="4194000"/>
          </a:xfrm>
          <a:prstGeom prst="rect">
            <a:avLst/>
          </a:prstGeom>
          <a:noFill/>
          <a:ln w="9525" cap="flat" cmpd="sng">
            <a:solidFill>
              <a:schemeClr val="dk1"/>
            </a:solidFill>
            <a:prstDash val="solid"/>
            <a:round/>
            <a:headEnd type="none" w="sm" len="sm"/>
            <a:tailEnd type="none" w="sm" len="sm"/>
          </a:ln>
          <a:effectLst>
            <a:outerShdw blurRad="50800" dist="38100" dir="2700000" algn="tl" rotWithShape="0">
              <a:srgbClr val="000000">
                <a:alpha val="40000"/>
              </a:srgbClr>
            </a:outerShdw>
          </a:effectLst>
        </p:spPr>
      </p:pic>
      <p:sp>
        <p:nvSpPr>
          <p:cNvPr id="338" name="Google Shape;338;g116d531e49d_0_214"/>
          <p:cNvSpPr txBox="1"/>
          <p:nvPr/>
        </p:nvSpPr>
        <p:spPr>
          <a:xfrm>
            <a:off x="1186695" y="512725"/>
            <a:ext cx="6171300" cy="585000"/>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Clr>
                <a:schemeClr val="dk1"/>
              </a:buClr>
              <a:buSzPts val="1800"/>
              <a:buFont typeface="Arial"/>
              <a:buNone/>
            </a:pPr>
            <a:r>
              <a:rPr lang="en-US" sz="3200" b="1">
                <a:solidFill>
                  <a:schemeClr val="dk1"/>
                </a:solidFill>
              </a:rPr>
              <a:t>데이터 분석 | 시각화</a:t>
            </a:r>
            <a:endParaRPr sz="3200" b="1" i="0" u="none" strike="noStrike" cap="none">
              <a:solidFill>
                <a:schemeClr val="dk1"/>
              </a:solidFill>
              <a:latin typeface="Calibri"/>
              <a:ea typeface="Calibri"/>
              <a:cs typeface="Calibri"/>
              <a:sym typeface="Calibri"/>
            </a:endParaRPr>
          </a:p>
        </p:txBody>
      </p:sp>
      <p:sp>
        <p:nvSpPr>
          <p:cNvPr id="339" name="Google Shape;339;g116d531e49d_0_214"/>
          <p:cNvSpPr txBox="1"/>
          <p:nvPr/>
        </p:nvSpPr>
        <p:spPr>
          <a:xfrm>
            <a:off x="1202145" y="1198969"/>
            <a:ext cx="6171300" cy="477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2500"/>
              <a:t>교통 &gt; 지하철 </a:t>
            </a:r>
            <a:endParaRPr sz="2500" b="0" i="0" u="none" strike="noStrike" cap="none">
              <a:solidFill>
                <a:schemeClr val="dk1"/>
              </a:solidFill>
              <a:latin typeface="Calibri"/>
              <a:ea typeface="Calibri"/>
              <a:cs typeface="Calibri"/>
              <a:sym typeface="Calibri"/>
            </a:endParaRPr>
          </a:p>
        </p:txBody>
      </p:sp>
      <p:pic>
        <p:nvPicPr>
          <p:cNvPr id="340" name="Google Shape;340;g116d531e49d_0_214"/>
          <p:cNvPicPr preferRelativeResize="0"/>
          <p:nvPr/>
        </p:nvPicPr>
        <p:blipFill rotWithShape="1">
          <a:blip r:embed="rId5">
            <a:alphaModFix/>
          </a:blip>
          <a:srcRect/>
          <a:stretch/>
        </p:blipFill>
        <p:spPr>
          <a:xfrm>
            <a:off x="0" y="550725"/>
            <a:ext cx="954024" cy="477001"/>
          </a:xfrm>
          <a:prstGeom prst="rect">
            <a:avLst/>
          </a:prstGeom>
          <a:noFill/>
          <a:ln>
            <a:noFill/>
          </a:ln>
        </p:spPr>
      </p:pic>
      <p:sp>
        <p:nvSpPr>
          <p:cNvPr id="341" name="Google Shape;341;g116d531e49d_0_214"/>
          <p:cNvSpPr/>
          <p:nvPr/>
        </p:nvSpPr>
        <p:spPr>
          <a:xfrm>
            <a:off x="6817036" y="6540117"/>
            <a:ext cx="1524000" cy="5625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a:solidFill>
                  <a:schemeClr val="dk1"/>
                </a:solidFill>
              </a:rPr>
              <a:t>휠체어 리프트</a:t>
            </a:r>
            <a:r>
              <a:rPr lang="en-US" sz="1300" b="0" i="0" u="none" strike="noStrike" cap="none">
                <a:solidFill>
                  <a:schemeClr val="dk1"/>
                </a:solidFill>
                <a:latin typeface="Arial"/>
                <a:ea typeface="Arial"/>
                <a:cs typeface="Arial"/>
                <a:sym typeface="Arial"/>
              </a:rPr>
              <a:t> (6구간 표시) </a:t>
            </a:r>
            <a:endParaRPr/>
          </a:p>
        </p:txBody>
      </p:sp>
      <p:sp>
        <p:nvSpPr>
          <p:cNvPr id="342" name="Google Shape;342;g116d531e49d_0_214"/>
          <p:cNvSpPr/>
          <p:nvPr/>
        </p:nvSpPr>
        <p:spPr>
          <a:xfrm>
            <a:off x="15398367" y="6562029"/>
            <a:ext cx="1524000" cy="5625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a:solidFill>
                  <a:schemeClr val="dk1"/>
                </a:solidFill>
              </a:rPr>
              <a:t>휠체어 급속충전기 </a:t>
            </a:r>
            <a:r>
              <a:rPr lang="en-US" sz="1300" b="0" i="0" u="none" strike="noStrike" cap="none">
                <a:solidFill>
                  <a:schemeClr val="dk1"/>
                </a:solidFill>
                <a:latin typeface="Arial"/>
                <a:ea typeface="Arial"/>
                <a:cs typeface="Arial"/>
                <a:sym typeface="Arial"/>
              </a:rPr>
              <a:t>(6구간 표시) </a:t>
            </a:r>
            <a:endParaRPr/>
          </a:p>
        </p:txBody>
      </p:sp>
      <p:sp>
        <p:nvSpPr>
          <p:cNvPr id="343" name="Google Shape;343;g116d531e49d_0_214"/>
          <p:cNvSpPr txBox="1"/>
          <p:nvPr/>
        </p:nvSpPr>
        <p:spPr>
          <a:xfrm>
            <a:off x="1098624" y="7498050"/>
            <a:ext cx="7608587" cy="923289"/>
          </a:xfrm>
          <a:prstGeom prst="rect">
            <a:avLst/>
          </a:prstGeom>
          <a:noFill/>
          <a:ln>
            <a:noFill/>
          </a:ln>
        </p:spPr>
        <p:txBody>
          <a:bodyPr spcFirstLastPara="1" wrap="square" lIns="91425" tIns="45700" rIns="91425" bIns="45700" anchor="t" anchorCtr="0">
            <a:spAutoFit/>
          </a:bodyPr>
          <a:lstStyle/>
          <a:p>
            <a:pPr marL="285750" marR="0" lvl="0" indent="-285750" algn="l" rtl="0">
              <a:lnSpc>
                <a:spcPct val="150000"/>
              </a:lnSpc>
              <a:spcBef>
                <a:spcPts val="0"/>
              </a:spcBef>
              <a:spcAft>
                <a:spcPts val="0"/>
              </a:spcAft>
              <a:buClr>
                <a:srgbClr val="000000"/>
              </a:buClr>
              <a:buSzPts val="1800"/>
              <a:buFont typeface="Wingdings" panose="05000000000000000000" pitchFamily="2" charset="2"/>
              <a:buChar char="ü"/>
            </a:pPr>
            <a:r>
              <a:rPr lang="en-US" sz="1800" dirty="0" err="1">
                <a:solidFill>
                  <a:schemeClr val="dk1"/>
                </a:solidFill>
                <a:latin typeface="Calibri"/>
                <a:ea typeface="Calibri"/>
                <a:cs typeface="Calibri"/>
                <a:sym typeface="Calibri"/>
              </a:rPr>
              <a:t>folium을</a:t>
            </a:r>
            <a:r>
              <a:rPr lang="en-US" sz="1800" dirty="0">
                <a:solidFill>
                  <a:schemeClr val="dk1"/>
                </a:solidFill>
                <a:latin typeface="Calibri"/>
                <a:ea typeface="Calibri"/>
                <a:cs typeface="Calibri"/>
                <a:sym typeface="Calibri"/>
              </a:rPr>
              <a:t> </a:t>
            </a:r>
            <a:r>
              <a:rPr lang="en-US" sz="1800" dirty="0" err="1">
                <a:solidFill>
                  <a:schemeClr val="dk1"/>
                </a:solidFill>
                <a:latin typeface="Calibri"/>
                <a:ea typeface="Calibri"/>
                <a:cs typeface="Calibri"/>
                <a:sym typeface="Calibri"/>
              </a:rPr>
              <a:t>활용하여</a:t>
            </a:r>
            <a:r>
              <a:rPr lang="en-US" sz="1800" dirty="0">
                <a:solidFill>
                  <a:schemeClr val="dk1"/>
                </a:solidFill>
                <a:latin typeface="Calibri"/>
                <a:ea typeface="Calibri"/>
                <a:cs typeface="Calibri"/>
                <a:sym typeface="Calibri"/>
              </a:rPr>
              <a:t> </a:t>
            </a:r>
            <a:r>
              <a:rPr lang="en-US" sz="1800" dirty="0" err="1">
                <a:solidFill>
                  <a:schemeClr val="dk1"/>
                </a:solidFill>
                <a:latin typeface="Calibri"/>
                <a:ea typeface="Calibri"/>
                <a:cs typeface="Calibri"/>
                <a:sym typeface="Calibri"/>
              </a:rPr>
              <a:t>서울시</a:t>
            </a:r>
            <a:r>
              <a:rPr lang="en-US" sz="1800" dirty="0">
                <a:solidFill>
                  <a:schemeClr val="dk1"/>
                </a:solidFill>
                <a:latin typeface="Calibri"/>
                <a:ea typeface="Calibri"/>
                <a:cs typeface="Calibri"/>
                <a:sym typeface="Calibri"/>
              </a:rPr>
              <a:t> 구 별 </a:t>
            </a:r>
            <a:r>
              <a:rPr lang="en-US" sz="1800" dirty="0" err="1">
                <a:solidFill>
                  <a:schemeClr val="dk1"/>
                </a:solidFill>
                <a:latin typeface="Calibri"/>
                <a:ea typeface="Calibri"/>
                <a:cs typeface="Calibri"/>
                <a:sym typeface="Calibri"/>
              </a:rPr>
              <a:t>지하철</a:t>
            </a:r>
            <a:r>
              <a:rPr lang="en-US" sz="1800" dirty="0">
                <a:solidFill>
                  <a:schemeClr val="dk1"/>
                </a:solidFill>
                <a:latin typeface="Calibri"/>
                <a:ea typeface="Calibri"/>
                <a:cs typeface="Calibri"/>
                <a:sym typeface="Calibri"/>
              </a:rPr>
              <a:t> 내 </a:t>
            </a:r>
            <a:r>
              <a:rPr lang="en-US" sz="1800" dirty="0" err="1">
                <a:solidFill>
                  <a:schemeClr val="dk1"/>
                </a:solidFill>
                <a:latin typeface="Calibri"/>
                <a:ea typeface="Calibri"/>
                <a:cs typeface="Calibri"/>
                <a:sym typeface="Calibri"/>
              </a:rPr>
              <a:t>휠체어</a:t>
            </a:r>
            <a:r>
              <a:rPr lang="en-US" sz="1800" dirty="0">
                <a:solidFill>
                  <a:schemeClr val="dk1"/>
                </a:solidFill>
                <a:latin typeface="Calibri"/>
                <a:ea typeface="Calibri"/>
                <a:cs typeface="Calibri"/>
                <a:sym typeface="Calibri"/>
              </a:rPr>
              <a:t> </a:t>
            </a:r>
            <a:r>
              <a:rPr lang="en-US" sz="1800" dirty="0" err="1">
                <a:solidFill>
                  <a:schemeClr val="dk1"/>
                </a:solidFill>
                <a:latin typeface="Calibri"/>
                <a:ea typeface="Calibri"/>
                <a:cs typeface="Calibri"/>
                <a:sym typeface="Calibri"/>
              </a:rPr>
              <a:t>리프트</a:t>
            </a:r>
            <a:r>
              <a:rPr lang="en-US" sz="1800" dirty="0">
                <a:solidFill>
                  <a:schemeClr val="dk1"/>
                </a:solidFill>
                <a:latin typeface="Calibri"/>
                <a:ea typeface="Calibri"/>
                <a:cs typeface="Calibri"/>
                <a:sym typeface="Calibri"/>
              </a:rPr>
              <a:t> </a:t>
            </a:r>
            <a:r>
              <a:rPr lang="en-US" sz="1800" dirty="0" err="1">
                <a:solidFill>
                  <a:schemeClr val="dk1"/>
                </a:solidFill>
                <a:latin typeface="Calibri"/>
                <a:ea typeface="Calibri"/>
                <a:cs typeface="Calibri"/>
                <a:sym typeface="Calibri"/>
              </a:rPr>
              <a:t>분포를</a:t>
            </a:r>
            <a:r>
              <a:rPr lang="en-US" sz="1800" dirty="0">
                <a:solidFill>
                  <a:schemeClr val="dk1"/>
                </a:solidFill>
                <a:latin typeface="Calibri"/>
                <a:ea typeface="Calibri"/>
                <a:cs typeface="Calibri"/>
                <a:sym typeface="Calibri"/>
              </a:rPr>
              <a:t> </a:t>
            </a:r>
            <a:r>
              <a:rPr lang="ko-KR" altLang="en-US" sz="1800" dirty="0">
                <a:solidFill>
                  <a:schemeClr val="dk1"/>
                </a:solidFill>
                <a:latin typeface="Calibri"/>
                <a:ea typeface="Calibri"/>
                <a:cs typeface="Calibri"/>
                <a:sym typeface="Calibri"/>
              </a:rPr>
              <a:t>맵핑</a:t>
            </a:r>
            <a:endParaRPr sz="1800" dirty="0">
              <a:solidFill>
                <a:schemeClr val="dk1"/>
              </a:solidFill>
              <a:latin typeface="Calibri"/>
              <a:ea typeface="Calibri"/>
              <a:cs typeface="Calibri"/>
              <a:sym typeface="Calibri"/>
            </a:endParaRPr>
          </a:p>
          <a:p>
            <a:pPr marL="285750" marR="0" lvl="0" indent="-285750" algn="l" rtl="0">
              <a:lnSpc>
                <a:spcPct val="150000"/>
              </a:lnSpc>
              <a:spcBef>
                <a:spcPts val="0"/>
              </a:spcBef>
              <a:spcAft>
                <a:spcPts val="0"/>
              </a:spcAft>
              <a:buClr>
                <a:schemeClr val="dk1"/>
              </a:buClr>
              <a:buSzPts val="1800"/>
              <a:buFont typeface="Wingdings" panose="05000000000000000000" pitchFamily="2" charset="2"/>
              <a:buChar char="ü"/>
            </a:pPr>
            <a:r>
              <a:rPr lang="en-US" sz="1800" u="sng" dirty="0">
                <a:solidFill>
                  <a:schemeClr val="dk1"/>
                </a:solidFill>
                <a:latin typeface="Calibri"/>
                <a:ea typeface="Calibri"/>
                <a:cs typeface="Calibri"/>
                <a:sym typeface="Calibri"/>
              </a:rPr>
              <a:t>각 구 별 </a:t>
            </a:r>
            <a:r>
              <a:rPr lang="en-US" sz="1800" u="sng" dirty="0" err="1">
                <a:solidFill>
                  <a:schemeClr val="dk1"/>
                </a:solidFill>
                <a:latin typeface="Calibri"/>
                <a:ea typeface="Calibri"/>
                <a:cs typeface="Calibri"/>
                <a:sym typeface="Calibri"/>
              </a:rPr>
              <a:t>대부분</a:t>
            </a:r>
            <a:r>
              <a:rPr lang="en-US" sz="1800" u="sng" dirty="0">
                <a:solidFill>
                  <a:schemeClr val="dk1"/>
                </a:solidFill>
                <a:latin typeface="Calibri"/>
                <a:ea typeface="Calibri"/>
                <a:cs typeface="Calibri"/>
                <a:sym typeface="Calibri"/>
              </a:rPr>
              <a:t> 0~5개</a:t>
            </a:r>
            <a:r>
              <a:rPr lang="en-US" sz="1800" dirty="0">
                <a:solidFill>
                  <a:schemeClr val="dk1"/>
                </a:solidFill>
                <a:latin typeface="Calibri"/>
                <a:ea typeface="Calibri"/>
                <a:cs typeface="Calibri"/>
                <a:sym typeface="Calibri"/>
              </a:rPr>
              <a:t>의 </a:t>
            </a:r>
            <a:r>
              <a:rPr lang="en-US" sz="1800" dirty="0" err="1">
                <a:solidFill>
                  <a:schemeClr val="dk1"/>
                </a:solidFill>
                <a:latin typeface="Calibri"/>
                <a:ea typeface="Calibri"/>
                <a:cs typeface="Calibri"/>
                <a:sym typeface="Calibri"/>
              </a:rPr>
              <a:t>휠체어</a:t>
            </a:r>
            <a:r>
              <a:rPr lang="en-US" sz="1800" dirty="0">
                <a:solidFill>
                  <a:schemeClr val="dk1"/>
                </a:solidFill>
                <a:latin typeface="Calibri"/>
                <a:ea typeface="Calibri"/>
                <a:cs typeface="Calibri"/>
                <a:sym typeface="Calibri"/>
              </a:rPr>
              <a:t> </a:t>
            </a:r>
            <a:r>
              <a:rPr lang="en-US" sz="1800" dirty="0" err="1">
                <a:solidFill>
                  <a:schemeClr val="dk1"/>
                </a:solidFill>
                <a:latin typeface="Calibri"/>
                <a:ea typeface="Calibri"/>
                <a:cs typeface="Calibri"/>
                <a:sym typeface="Calibri"/>
              </a:rPr>
              <a:t>리프트</a:t>
            </a:r>
            <a:r>
              <a:rPr lang="en-US" sz="1800" dirty="0">
                <a:solidFill>
                  <a:schemeClr val="dk1"/>
                </a:solidFill>
                <a:latin typeface="Calibri"/>
                <a:ea typeface="Calibri"/>
                <a:cs typeface="Calibri"/>
                <a:sym typeface="Calibri"/>
              </a:rPr>
              <a:t> </a:t>
            </a:r>
            <a:r>
              <a:rPr lang="en-US" sz="1800" dirty="0" err="1">
                <a:solidFill>
                  <a:schemeClr val="dk1"/>
                </a:solidFill>
                <a:latin typeface="Calibri"/>
                <a:ea typeface="Calibri"/>
                <a:cs typeface="Calibri"/>
                <a:sym typeface="Calibri"/>
              </a:rPr>
              <a:t>설치</a:t>
            </a:r>
            <a:endParaRPr sz="1800" dirty="0">
              <a:solidFill>
                <a:schemeClr val="dk1"/>
              </a:solidFill>
              <a:latin typeface="Calibri"/>
              <a:ea typeface="Calibri"/>
              <a:cs typeface="Calibri"/>
              <a:sym typeface="Calibri"/>
            </a:endParaRPr>
          </a:p>
        </p:txBody>
      </p:sp>
      <p:sp>
        <p:nvSpPr>
          <p:cNvPr id="344" name="Google Shape;344;g116d531e49d_0_214"/>
          <p:cNvSpPr txBox="1"/>
          <p:nvPr/>
        </p:nvSpPr>
        <p:spPr>
          <a:xfrm>
            <a:off x="9512551" y="7475940"/>
            <a:ext cx="6419291" cy="923289"/>
          </a:xfrm>
          <a:prstGeom prst="rect">
            <a:avLst/>
          </a:prstGeom>
          <a:noFill/>
          <a:ln>
            <a:noFill/>
          </a:ln>
        </p:spPr>
        <p:txBody>
          <a:bodyPr spcFirstLastPara="1" wrap="square" lIns="91425" tIns="45700" rIns="91425" bIns="45700" anchor="t" anchorCtr="0">
            <a:spAutoFit/>
          </a:bodyPr>
          <a:lstStyle/>
          <a:p>
            <a:pPr marL="285750" marR="0" lvl="0" indent="-285750" algn="l" rtl="0">
              <a:lnSpc>
                <a:spcPct val="150000"/>
              </a:lnSpc>
              <a:spcBef>
                <a:spcPts val="0"/>
              </a:spcBef>
              <a:spcAft>
                <a:spcPts val="0"/>
              </a:spcAft>
              <a:buClr>
                <a:srgbClr val="000000"/>
              </a:buClr>
              <a:buSzPts val="1800"/>
              <a:buFont typeface="Wingdings" panose="05000000000000000000" pitchFamily="2" charset="2"/>
              <a:buChar char="ü"/>
            </a:pPr>
            <a:r>
              <a:rPr lang="en-US" sz="1800" u="sng" dirty="0">
                <a:solidFill>
                  <a:schemeClr val="dk1"/>
                </a:solidFill>
                <a:latin typeface="Calibri"/>
                <a:ea typeface="Calibri"/>
                <a:cs typeface="Calibri"/>
                <a:sym typeface="Calibri"/>
              </a:rPr>
              <a:t>각 구 별 </a:t>
            </a:r>
            <a:r>
              <a:rPr lang="en-US" sz="1800" u="sng" dirty="0" err="1">
                <a:solidFill>
                  <a:schemeClr val="dk1"/>
                </a:solidFill>
                <a:latin typeface="Calibri"/>
                <a:ea typeface="Calibri"/>
                <a:cs typeface="Calibri"/>
                <a:sym typeface="Calibri"/>
              </a:rPr>
              <a:t>대부분</a:t>
            </a:r>
            <a:r>
              <a:rPr lang="en-US" sz="1800" u="sng" dirty="0">
                <a:solidFill>
                  <a:schemeClr val="dk1"/>
                </a:solidFill>
                <a:latin typeface="Calibri"/>
                <a:ea typeface="Calibri"/>
                <a:cs typeface="Calibri"/>
                <a:sym typeface="Calibri"/>
              </a:rPr>
              <a:t> 0~10개 </a:t>
            </a:r>
            <a:r>
              <a:rPr lang="en-US" sz="1800" u="sng" dirty="0" err="1">
                <a:solidFill>
                  <a:schemeClr val="dk1"/>
                </a:solidFill>
                <a:latin typeface="Calibri"/>
                <a:ea typeface="Calibri"/>
                <a:cs typeface="Calibri"/>
                <a:sym typeface="Calibri"/>
              </a:rPr>
              <a:t>미만</a:t>
            </a:r>
            <a:r>
              <a:rPr lang="en-US" sz="1800" dirty="0" err="1">
                <a:solidFill>
                  <a:schemeClr val="dk1"/>
                </a:solidFill>
                <a:latin typeface="Calibri"/>
                <a:ea typeface="Calibri"/>
                <a:cs typeface="Calibri"/>
                <a:sym typeface="Calibri"/>
              </a:rPr>
              <a:t>의</a:t>
            </a:r>
            <a:r>
              <a:rPr lang="en-US" sz="1800" dirty="0">
                <a:solidFill>
                  <a:schemeClr val="dk1"/>
                </a:solidFill>
                <a:latin typeface="Calibri"/>
                <a:ea typeface="Calibri"/>
                <a:cs typeface="Calibri"/>
                <a:sym typeface="Calibri"/>
              </a:rPr>
              <a:t> </a:t>
            </a:r>
            <a:r>
              <a:rPr lang="en-US" sz="1800" dirty="0" err="1">
                <a:solidFill>
                  <a:schemeClr val="dk1"/>
                </a:solidFill>
                <a:latin typeface="Calibri"/>
                <a:ea typeface="Calibri"/>
                <a:cs typeface="Calibri"/>
                <a:sym typeface="Calibri"/>
              </a:rPr>
              <a:t>휠체어</a:t>
            </a:r>
            <a:r>
              <a:rPr lang="en-US" sz="1800" dirty="0">
                <a:solidFill>
                  <a:schemeClr val="dk1"/>
                </a:solidFill>
                <a:latin typeface="Calibri"/>
                <a:ea typeface="Calibri"/>
                <a:cs typeface="Calibri"/>
                <a:sym typeface="Calibri"/>
              </a:rPr>
              <a:t> </a:t>
            </a:r>
            <a:r>
              <a:rPr lang="en-US" sz="1800" dirty="0" err="1">
                <a:solidFill>
                  <a:schemeClr val="dk1"/>
                </a:solidFill>
                <a:latin typeface="Calibri"/>
                <a:ea typeface="Calibri"/>
                <a:cs typeface="Calibri"/>
                <a:sym typeface="Calibri"/>
              </a:rPr>
              <a:t>급속</a:t>
            </a:r>
            <a:r>
              <a:rPr lang="en-US" sz="1800" dirty="0">
                <a:solidFill>
                  <a:schemeClr val="dk1"/>
                </a:solidFill>
                <a:latin typeface="Calibri"/>
                <a:ea typeface="Calibri"/>
                <a:cs typeface="Calibri"/>
                <a:sym typeface="Calibri"/>
              </a:rPr>
              <a:t> </a:t>
            </a:r>
            <a:r>
              <a:rPr lang="en-US" sz="1800" dirty="0" err="1">
                <a:solidFill>
                  <a:schemeClr val="dk1"/>
                </a:solidFill>
                <a:latin typeface="Calibri"/>
                <a:ea typeface="Calibri"/>
                <a:cs typeface="Calibri"/>
                <a:sym typeface="Calibri"/>
              </a:rPr>
              <a:t>충전기</a:t>
            </a:r>
            <a:r>
              <a:rPr lang="en-US" sz="1800" dirty="0">
                <a:solidFill>
                  <a:schemeClr val="dk1"/>
                </a:solidFill>
                <a:latin typeface="Calibri"/>
                <a:ea typeface="Calibri"/>
                <a:cs typeface="Calibri"/>
                <a:sym typeface="Calibri"/>
              </a:rPr>
              <a:t> </a:t>
            </a:r>
            <a:r>
              <a:rPr lang="en-US" sz="1800" dirty="0" err="1">
                <a:solidFill>
                  <a:schemeClr val="dk1"/>
                </a:solidFill>
                <a:latin typeface="Calibri"/>
                <a:ea typeface="Calibri"/>
                <a:cs typeface="Calibri"/>
                <a:sym typeface="Calibri"/>
              </a:rPr>
              <a:t>설치</a:t>
            </a:r>
            <a:endParaRPr sz="1800" dirty="0">
              <a:solidFill>
                <a:schemeClr val="dk1"/>
              </a:solidFill>
              <a:latin typeface="Calibri"/>
              <a:ea typeface="Calibri"/>
              <a:cs typeface="Calibri"/>
              <a:sym typeface="Calibri"/>
            </a:endParaRPr>
          </a:p>
          <a:p>
            <a:pPr marL="285750" marR="0" lvl="0" indent="-285750" algn="l" rtl="0">
              <a:lnSpc>
                <a:spcPct val="150000"/>
              </a:lnSpc>
              <a:spcBef>
                <a:spcPts val="0"/>
              </a:spcBef>
              <a:spcAft>
                <a:spcPts val="0"/>
              </a:spcAft>
              <a:buClr>
                <a:schemeClr val="dk1"/>
              </a:buClr>
              <a:buSzPts val="1800"/>
              <a:buFont typeface="Wingdings" panose="05000000000000000000" pitchFamily="2" charset="2"/>
              <a:buChar char="ü"/>
            </a:pPr>
            <a:r>
              <a:rPr lang="en-US" sz="1800" b="1" dirty="0">
                <a:solidFill>
                  <a:srgbClr val="0070C0"/>
                </a:solidFill>
                <a:latin typeface="Calibri"/>
                <a:ea typeface="Calibri"/>
                <a:cs typeface="Calibri"/>
                <a:sym typeface="Calibri"/>
              </a:rPr>
              <a:t>10개 </a:t>
            </a:r>
            <a:r>
              <a:rPr lang="en-US" sz="1800" b="1" dirty="0" err="1">
                <a:solidFill>
                  <a:srgbClr val="0070C0"/>
                </a:solidFill>
                <a:latin typeface="Calibri"/>
                <a:ea typeface="Calibri"/>
                <a:cs typeface="Calibri"/>
                <a:sym typeface="Calibri"/>
              </a:rPr>
              <a:t>이상</a:t>
            </a:r>
            <a:r>
              <a:rPr lang="en-US" sz="1800" b="1" dirty="0">
                <a:solidFill>
                  <a:srgbClr val="0070C0"/>
                </a:solidFill>
                <a:latin typeface="Calibri"/>
                <a:ea typeface="Calibri"/>
                <a:cs typeface="Calibri"/>
                <a:sym typeface="Calibri"/>
              </a:rPr>
              <a:t> </a:t>
            </a:r>
            <a:r>
              <a:rPr lang="en-US" sz="1800" b="1" dirty="0" err="1">
                <a:solidFill>
                  <a:srgbClr val="0070C0"/>
                </a:solidFill>
                <a:latin typeface="Calibri"/>
                <a:ea typeface="Calibri"/>
                <a:cs typeface="Calibri"/>
                <a:sym typeface="Calibri"/>
              </a:rPr>
              <a:t>설치된</a:t>
            </a:r>
            <a:r>
              <a:rPr lang="en-US" sz="1800" b="1" dirty="0">
                <a:solidFill>
                  <a:srgbClr val="0070C0"/>
                </a:solidFill>
                <a:latin typeface="Calibri"/>
                <a:ea typeface="Calibri"/>
                <a:cs typeface="Calibri"/>
                <a:sym typeface="Calibri"/>
              </a:rPr>
              <a:t> </a:t>
            </a:r>
            <a:r>
              <a:rPr lang="en-US" sz="1800" b="1" dirty="0" err="1">
                <a:solidFill>
                  <a:srgbClr val="0070C0"/>
                </a:solidFill>
                <a:latin typeface="Calibri"/>
                <a:ea typeface="Calibri"/>
                <a:cs typeface="Calibri"/>
                <a:sym typeface="Calibri"/>
              </a:rPr>
              <a:t>구는</a:t>
            </a:r>
            <a:r>
              <a:rPr lang="en-US" sz="1800" b="1" dirty="0">
                <a:solidFill>
                  <a:srgbClr val="0070C0"/>
                </a:solidFill>
                <a:latin typeface="Calibri"/>
                <a:ea typeface="Calibri"/>
                <a:cs typeface="Calibri"/>
                <a:sym typeface="Calibri"/>
              </a:rPr>
              <a:t> </a:t>
            </a:r>
            <a:r>
              <a:rPr lang="en-US" sz="1800" b="1" dirty="0" err="1">
                <a:solidFill>
                  <a:srgbClr val="0070C0"/>
                </a:solidFill>
                <a:latin typeface="Calibri"/>
                <a:ea typeface="Calibri"/>
                <a:cs typeface="Calibri"/>
                <a:sym typeface="Calibri"/>
              </a:rPr>
              <a:t>존재하지</a:t>
            </a:r>
            <a:r>
              <a:rPr lang="en-US" sz="1800" b="1" dirty="0">
                <a:solidFill>
                  <a:srgbClr val="0070C0"/>
                </a:solidFill>
                <a:latin typeface="Calibri"/>
                <a:ea typeface="Calibri"/>
                <a:cs typeface="Calibri"/>
                <a:sym typeface="Calibri"/>
              </a:rPr>
              <a:t> </a:t>
            </a:r>
            <a:r>
              <a:rPr lang="en-US" sz="1800" b="1" dirty="0" err="1">
                <a:solidFill>
                  <a:srgbClr val="0070C0"/>
                </a:solidFill>
                <a:latin typeface="Calibri"/>
                <a:ea typeface="Calibri"/>
                <a:cs typeface="Calibri"/>
                <a:sym typeface="Calibri"/>
              </a:rPr>
              <a:t>않음</a:t>
            </a:r>
            <a:endParaRPr sz="1800" dirty="0">
              <a:solidFill>
                <a:schemeClr val="dk1"/>
              </a:solidFill>
              <a:latin typeface="Calibri"/>
              <a:ea typeface="Calibri"/>
              <a:cs typeface="Calibri"/>
              <a:sym typeface="Calibri"/>
            </a:endParaRPr>
          </a:p>
        </p:txBody>
      </p:sp>
      <p:pic>
        <p:nvPicPr>
          <p:cNvPr id="347" name="Google Shape;347;g116d531e49d_0_214"/>
          <p:cNvPicPr preferRelativeResize="0"/>
          <p:nvPr/>
        </p:nvPicPr>
        <p:blipFill rotWithShape="1">
          <a:blip r:embed="rId6">
            <a:alphaModFix/>
          </a:blip>
          <a:srcRect/>
          <a:stretch/>
        </p:blipFill>
        <p:spPr>
          <a:xfrm>
            <a:off x="15667824" y="9077324"/>
            <a:ext cx="2354124" cy="759800"/>
          </a:xfrm>
          <a:prstGeom prst="rect">
            <a:avLst/>
          </a:prstGeom>
          <a:noFill/>
          <a:ln>
            <a:noFill/>
          </a:ln>
        </p:spPr>
      </p:pic>
      <p:sp>
        <p:nvSpPr>
          <p:cNvPr id="15" name="Google Shape;326;g116d531e49d_0_33">
            <a:extLst>
              <a:ext uri="{FF2B5EF4-FFF2-40B4-BE49-F238E27FC236}">
                <a16:creationId xmlns:a16="http://schemas.microsoft.com/office/drawing/2014/main" id="{FC3CE300-8B62-40FA-AA66-3A83F11033D6}"/>
              </a:ext>
            </a:extLst>
          </p:cNvPr>
          <p:cNvSpPr txBox="1"/>
          <p:nvPr/>
        </p:nvSpPr>
        <p:spPr>
          <a:xfrm>
            <a:off x="1586859" y="2396725"/>
            <a:ext cx="3946064" cy="4464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300"/>
              <a:buFont typeface="Arial"/>
              <a:buNone/>
            </a:pPr>
            <a:r>
              <a:rPr lang="ko-KR" altLang="en-US" sz="2300" b="1" i="0" u="none" strike="noStrike" cap="none" dirty="0">
                <a:solidFill>
                  <a:schemeClr val="dk1"/>
                </a:solidFill>
                <a:latin typeface="Calibri"/>
                <a:cs typeface="Calibri"/>
                <a:sym typeface="Calibri"/>
              </a:rPr>
              <a:t>구 별 휠체어 리프트 분포</a:t>
            </a:r>
            <a:endParaRPr sz="2300" b="1" i="0" u="none" strike="noStrike" cap="none" dirty="0">
              <a:solidFill>
                <a:srgbClr val="000000"/>
              </a:solidFill>
              <a:latin typeface="Arial"/>
              <a:ea typeface="Arial"/>
              <a:cs typeface="Arial"/>
              <a:sym typeface="Arial"/>
            </a:endParaRPr>
          </a:p>
        </p:txBody>
      </p:sp>
      <p:pic>
        <p:nvPicPr>
          <p:cNvPr id="16" name="Google Shape;287;g116e922a2d1_11_112">
            <a:extLst>
              <a:ext uri="{FF2B5EF4-FFF2-40B4-BE49-F238E27FC236}">
                <a16:creationId xmlns:a16="http://schemas.microsoft.com/office/drawing/2014/main" id="{E31D04E5-1CBD-4F19-A341-31C5D918DD32}"/>
              </a:ext>
            </a:extLst>
          </p:cNvPr>
          <p:cNvPicPr preferRelativeResize="0"/>
          <p:nvPr/>
        </p:nvPicPr>
        <p:blipFill rotWithShape="1">
          <a:blip r:embed="rId7">
            <a:alphaModFix/>
          </a:blip>
          <a:srcRect/>
          <a:stretch/>
        </p:blipFill>
        <p:spPr>
          <a:xfrm>
            <a:off x="1123098" y="2408845"/>
            <a:ext cx="327735" cy="327735"/>
          </a:xfrm>
          <a:prstGeom prst="rect">
            <a:avLst/>
          </a:prstGeom>
          <a:noFill/>
          <a:ln>
            <a:noFill/>
          </a:ln>
        </p:spPr>
      </p:pic>
      <p:sp>
        <p:nvSpPr>
          <p:cNvPr id="17" name="Google Shape;327;g116d531e49d_0_33">
            <a:extLst>
              <a:ext uri="{FF2B5EF4-FFF2-40B4-BE49-F238E27FC236}">
                <a16:creationId xmlns:a16="http://schemas.microsoft.com/office/drawing/2014/main" id="{BB6E3437-BEEC-433A-B65D-CB2405C92B2B}"/>
              </a:ext>
            </a:extLst>
          </p:cNvPr>
          <p:cNvSpPr txBox="1"/>
          <p:nvPr/>
        </p:nvSpPr>
        <p:spPr>
          <a:xfrm>
            <a:off x="10200436" y="2402034"/>
            <a:ext cx="5399147" cy="4464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300"/>
              <a:buFont typeface="Arial"/>
              <a:buNone/>
            </a:pPr>
            <a:r>
              <a:rPr lang="ko-KR" altLang="en-US" sz="2300" b="1" dirty="0">
                <a:solidFill>
                  <a:schemeClr val="dk1"/>
                </a:solidFill>
                <a:latin typeface="Calibri"/>
                <a:ea typeface="Calibri"/>
                <a:cs typeface="Calibri"/>
                <a:sym typeface="Calibri"/>
              </a:rPr>
              <a:t>구 별 휠체어 급속충전기 분포</a:t>
            </a:r>
            <a:endParaRPr sz="2300" b="1" i="0" u="none" strike="noStrike" cap="none" dirty="0">
              <a:solidFill>
                <a:srgbClr val="000000"/>
              </a:solidFill>
              <a:latin typeface="Arial"/>
              <a:ea typeface="Arial"/>
              <a:cs typeface="Arial"/>
              <a:sym typeface="Arial"/>
            </a:endParaRPr>
          </a:p>
        </p:txBody>
      </p:sp>
      <p:pic>
        <p:nvPicPr>
          <p:cNvPr id="18" name="Google Shape;287;g116e922a2d1_11_112">
            <a:extLst>
              <a:ext uri="{FF2B5EF4-FFF2-40B4-BE49-F238E27FC236}">
                <a16:creationId xmlns:a16="http://schemas.microsoft.com/office/drawing/2014/main" id="{F69CB093-6438-44DC-914D-3D3AFA242511}"/>
              </a:ext>
            </a:extLst>
          </p:cNvPr>
          <p:cNvPicPr preferRelativeResize="0"/>
          <p:nvPr/>
        </p:nvPicPr>
        <p:blipFill rotWithShape="1">
          <a:blip r:embed="rId7">
            <a:alphaModFix/>
          </a:blip>
          <a:srcRect/>
          <a:stretch/>
        </p:blipFill>
        <p:spPr>
          <a:xfrm>
            <a:off x="9730960" y="2408844"/>
            <a:ext cx="327735" cy="32773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51"/>
        <p:cNvGrpSpPr/>
        <p:nvPr/>
      </p:nvGrpSpPr>
      <p:grpSpPr>
        <a:xfrm>
          <a:off x="0" y="0"/>
          <a:ext cx="0" cy="0"/>
          <a:chOff x="0" y="0"/>
          <a:chExt cx="0" cy="0"/>
        </a:xfrm>
      </p:grpSpPr>
      <p:pic>
        <p:nvPicPr>
          <p:cNvPr id="354" name="Google Shape;354;g116d531e49d_0_4"/>
          <p:cNvPicPr preferRelativeResize="0"/>
          <p:nvPr/>
        </p:nvPicPr>
        <p:blipFill>
          <a:blip r:embed="rId3">
            <a:alphaModFix/>
          </a:blip>
          <a:stretch>
            <a:fillRect/>
          </a:stretch>
        </p:blipFill>
        <p:spPr>
          <a:xfrm>
            <a:off x="1119573" y="3106748"/>
            <a:ext cx="7380000" cy="4194000"/>
          </a:xfrm>
          <a:prstGeom prst="rect">
            <a:avLst/>
          </a:prstGeom>
          <a:noFill/>
          <a:ln w="9525" cap="flat" cmpd="sng">
            <a:solidFill>
              <a:schemeClr val="dk1"/>
            </a:solidFill>
            <a:prstDash val="solid"/>
            <a:round/>
            <a:headEnd type="none" w="sm" len="sm"/>
            <a:tailEnd type="none" w="sm" len="sm"/>
          </a:ln>
          <a:effectLst>
            <a:outerShdw blurRad="50800" dist="38100" dir="2700000" algn="tl" rotWithShape="0">
              <a:srgbClr val="000000">
                <a:alpha val="40000"/>
              </a:srgbClr>
            </a:outerShdw>
          </a:effectLst>
        </p:spPr>
      </p:pic>
      <p:sp>
        <p:nvSpPr>
          <p:cNvPr id="355" name="Google Shape;355;g116d531e49d_0_4"/>
          <p:cNvSpPr txBox="1"/>
          <p:nvPr/>
        </p:nvSpPr>
        <p:spPr>
          <a:xfrm>
            <a:off x="1186695" y="512725"/>
            <a:ext cx="6171300" cy="585000"/>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Clr>
                <a:schemeClr val="dk1"/>
              </a:buClr>
              <a:buSzPts val="1800"/>
              <a:buFont typeface="Arial"/>
              <a:buNone/>
            </a:pPr>
            <a:r>
              <a:rPr lang="en-US" sz="3200" b="1">
                <a:solidFill>
                  <a:schemeClr val="dk1"/>
                </a:solidFill>
              </a:rPr>
              <a:t>데이터 분석 | 시각화</a:t>
            </a:r>
            <a:endParaRPr sz="3200" b="1" i="0" u="none" strike="noStrike" cap="none">
              <a:solidFill>
                <a:schemeClr val="dk1"/>
              </a:solidFill>
              <a:latin typeface="Calibri"/>
              <a:ea typeface="Calibri"/>
              <a:cs typeface="Calibri"/>
              <a:sym typeface="Calibri"/>
            </a:endParaRPr>
          </a:p>
        </p:txBody>
      </p:sp>
      <p:sp>
        <p:nvSpPr>
          <p:cNvPr id="356" name="Google Shape;356;g116d531e49d_0_4"/>
          <p:cNvSpPr txBox="1"/>
          <p:nvPr/>
        </p:nvSpPr>
        <p:spPr>
          <a:xfrm>
            <a:off x="1202145" y="1198969"/>
            <a:ext cx="6171300" cy="477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2500"/>
              <a:t>교통 &gt; 지하철 </a:t>
            </a:r>
            <a:endParaRPr sz="2500" b="0" i="0" u="none" strike="noStrike" cap="none">
              <a:solidFill>
                <a:schemeClr val="dk1"/>
              </a:solidFill>
              <a:latin typeface="Calibri"/>
              <a:ea typeface="Calibri"/>
              <a:cs typeface="Calibri"/>
              <a:sym typeface="Calibri"/>
            </a:endParaRPr>
          </a:p>
        </p:txBody>
      </p:sp>
      <p:pic>
        <p:nvPicPr>
          <p:cNvPr id="357" name="Google Shape;357;g116d531e49d_0_4"/>
          <p:cNvPicPr preferRelativeResize="0"/>
          <p:nvPr/>
        </p:nvPicPr>
        <p:blipFill rotWithShape="1">
          <a:blip r:embed="rId4">
            <a:alphaModFix/>
          </a:blip>
          <a:srcRect/>
          <a:stretch/>
        </p:blipFill>
        <p:spPr>
          <a:xfrm>
            <a:off x="0" y="550725"/>
            <a:ext cx="954024" cy="477001"/>
          </a:xfrm>
          <a:prstGeom prst="rect">
            <a:avLst/>
          </a:prstGeom>
          <a:noFill/>
          <a:ln>
            <a:noFill/>
          </a:ln>
        </p:spPr>
      </p:pic>
      <p:sp>
        <p:nvSpPr>
          <p:cNvPr id="358" name="Google Shape;358;g116d531e49d_0_4"/>
          <p:cNvSpPr txBox="1"/>
          <p:nvPr/>
        </p:nvSpPr>
        <p:spPr>
          <a:xfrm>
            <a:off x="8841206" y="2958027"/>
            <a:ext cx="8501413" cy="2446793"/>
          </a:xfrm>
          <a:prstGeom prst="rect">
            <a:avLst/>
          </a:prstGeom>
          <a:noFill/>
          <a:ln>
            <a:noFill/>
          </a:ln>
        </p:spPr>
        <p:txBody>
          <a:bodyPr spcFirstLastPara="1" wrap="square" lIns="91425" tIns="91425" rIns="91425" bIns="91425" anchor="t" anchorCtr="0">
            <a:spAutoFit/>
          </a:bodyPr>
          <a:lstStyle/>
          <a:p>
            <a:pPr marL="342900" lvl="0" indent="-342900" algn="l" rtl="0">
              <a:lnSpc>
                <a:spcPct val="150000"/>
              </a:lnSpc>
              <a:spcBef>
                <a:spcPts val="0"/>
              </a:spcBef>
              <a:spcAft>
                <a:spcPts val="0"/>
              </a:spcAft>
              <a:buFont typeface="Arial" panose="020B0604020202020204" pitchFamily="34" charset="0"/>
              <a:buChar char="•"/>
            </a:pPr>
            <a:r>
              <a:rPr lang="en-US" sz="2000" b="1" dirty="0" err="1">
                <a:solidFill>
                  <a:schemeClr val="dk1"/>
                </a:solidFill>
                <a:latin typeface="Calibri" panose="020F0502020204030204" pitchFamily="34" charset="0"/>
                <a:cs typeface="Calibri" panose="020F0502020204030204" pitchFamily="34" charset="0"/>
              </a:rPr>
              <a:t>지하철</a:t>
            </a:r>
            <a:r>
              <a:rPr lang="en-US" sz="2000" b="1" dirty="0">
                <a:solidFill>
                  <a:schemeClr val="dk1"/>
                </a:solidFill>
                <a:latin typeface="Calibri" panose="020F0502020204030204" pitchFamily="34" charset="0"/>
                <a:cs typeface="Calibri" panose="020F0502020204030204" pitchFamily="34" charset="0"/>
              </a:rPr>
              <a:t> 내 </a:t>
            </a:r>
            <a:r>
              <a:rPr lang="en-US" sz="2000" b="1" dirty="0" err="1">
                <a:solidFill>
                  <a:schemeClr val="dk1"/>
                </a:solidFill>
                <a:latin typeface="Calibri" panose="020F0502020204030204" pitchFamily="34" charset="0"/>
                <a:cs typeface="Calibri" panose="020F0502020204030204" pitchFamily="34" charset="0"/>
              </a:rPr>
              <a:t>장애인</a:t>
            </a:r>
            <a:r>
              <a:rPr lang="en-US" sz="2000" b="1" dirty="0">
                <a:solidFill>
                  <a:schemeClr val="dk1"/>
                </a:solidFill>
                <a:latin typeface="Calibri" panose="020F0502020204030204" pitchFamily="34" charset="0"/>
                <a:cs typeface="Calibri" panose="020F0502020204030204" pitchFamily="34" charset="0"/>
              </a:rPr>
              <a:t> </a:t>
            </a:r>
            <a:r>
              <a:rPr lang="en-US" sz="2000" b="1" dirty="0" err="1">
                <a:solidFill>
                  <a:schemeClr val="dk1"/>
                </a:solidFill>
                <a:latin typeface="Calibri" panose="020F0502020204030204" pitchFamily="34" charset="0"/>
                <a:cs typeface="Calibri" panose="020F0502020204030204" pitchFamily="34" charset="0"/>
              </a:rPr>
              <a:t>편의시설</a:t>
            </a:r>
            <a:r>
              <a:rPr lang="en-US" sz="2000" b="1" dirty="0">
                <a:solidFill>
                  <a:schemeClr val="dk1"/>
                </a:solidFill>
                <a:latin typeface="Calibri" panose="020F0502020204030204" pitchFamily="34" charset="0"/>
                <a:cs typeface="Calibri" panose="020F0502020204030204" pitchFamily="34" charset="0"/>
              </a:rPr>
              <a:t> </a:t>
            </a:r>
            <a:r>
              <a:rPr lang="en-US" sz="2000" b="1" dirty="0" err="1">
                <a:solidFill>
                  <a:schemeClr val="dk1"/>
                </a:solidFill>
                <a:latin typeface="Calibri" panose="020F0502020204030204" pitchFamily="34" charset="0"/>
                <a:cs typeface="Calibri" panose="020F0502020204030204" pitchFamily="34" charset="0"/>
              </a:rPr>
              <a:t>분포는</a:t>
            </a:r>
            <a:r>
              <a:rPr lang="en-US" sz="2000" b="1" dirty="0">
                <a:solidFill>
                  <a:schemeClr val="dk1"/>
                </a:solidFill>
                <a:latin typeface="Calibri" panose="020F0502020204030204" pitchFamily="34" charset="0"/>
                <a:cs typeface="Calibri" panose="020F0502020204030204" pitchFamily="34" charset="0"/>
              </a:rPr>
              <a:t> </a:t>
            </a:r>
            <a:r>
              <a:rPr lang="en-US" sz="2000" b="1" dirty="0" err="1">
                <a:solidFill>
                  <a:schemeClr val="dk1"/>
                </a:solidFill>
                <a:latin typeface="Calibri" panose="020F0502020204030204" pitchFamily="34" charset="0"/>
                <a:cs typeface="Calibri" panose="020F0502020204030204" pitchFamily="34" charset="0"/>
              </a:rPr>
              <a:t>장애인</a:t>
            </a:r>
            <a:r>
              <a:rPr lang="en-US" sz="2000" b="1" dirty="0">
                <a:solidFill>
                  <a:schemeClr val="dk1"/>
                </a:solidFill>
                <a:latin typeface="Calibri" panose="020F0502020204030204" pitchFamily="34" charset="0"/>
                <a:cs typeface="Calibri" panose="020F0502020204030204" pitchFamily="34" charset="0"/>
              </a:rPr>
              <a:t> 수 </a:t>
            </a:r>
            <a:r>
              <a:rPr lang="en-US" sz="2000" b="1" dirty="0" err="1">
                <a:solidFill>
                  <a:schemeClr val="dk1"/>
                </a:solidFill>
                <a:latin typeface="Calibri" panose="020F0502020204030204" pitchFamily="34" charset="0"/>
                <a:cs typeface="Calibri" panose="020F0502020204030204" pitchFamily="34" charset="0"/>
              </a:rPr>
              <a:t>분포에</a:t>
            </a:r>
            <a:r>
              <a:rPr lang="en-US" sz="2000" b="1" dirty="0">
                <a:solidFill>
                  <a:schemeClr val="dk1"/>
                </a:solidFill>
                <a:latin typeface="Calibri" panose="020F0502020204030204" pitchFamily="34" charset="0"/>
                <a:cs typeface="Calibri" panose="020F0502020204030204" pitchFamily="34" charset="0"/>
              </a:rPr>
              <a:t> </a:t>
            </a:r>
            <a:r>
              <a:rPr lang="en-US" sz="2000" b="1" dirty="0" err="1">
                <a:solidFill>
                  <a:schemeClr val="dk1"/>
                </a:solidFill>
                <a:latin typeface="Calibri" panose="020F0502020204030204" pitchFamily="34" charset="0"/>
                <a:cs typeface="Calibri" panose="020F0502020204030204" pitchFamily="34" charset="0"/>
              </a:rPr>
              <a:t>비례하지</a:t>
            </a:r>
            <a:r>
              <a:rPr lang="en-US" sz="2000" b="1" dirty="0">
                <a:solidFill>
                  <a:schemeClr val="dk1"/>
                </a:solidFill>
                <a:latin typeface="Calibri" panose="020F0502020204030204" pitchFamily="34" charset="0"/>
                <a:cs typeface="Calibri" panose="020F0502020204030204" pitchFamily="34" charset="0"/>
              </a:rPr>
              <a:t> </a:t>
            </a:r>
            <a:r>
              <a:rPr lang="en-US" sz="2000" b="1" dirty="0" err="1">
                <a:solidFill>
                  <a:schemeClr val="dk1"/>
                </a:solidFill>
                <a:latin typeface="Calibri" panose="020F0502020204030204" pitchFamily="34" charset="0"/>
                <a:cs typeface="Calibri" panose="020F0502020204030204" pitchFamily="34" charset="0"/>
              </a:rPr>
              <a:t>않음</a:t>
            </a:r>
            <a:endParaRPr sz="2000" dirty="0">
              <a:latin typeface="Calibri" panose="020F0502020204030204" pitchFamily="34" charset="0"/>
              <a:cs typeface="Calibri" panose="020F0502020204030204" pitchFamily="34" charset="0"/>
            </a:endParaRPr>
          </a:p>
          <a:p>
            <a:pPr marL="101600" lvl="0" algn="l" rtl="0">
              <a:lnSpc>
                <a:spcPct val="200000"/>
              </a:lnSpc>
              <a:spcBef>
                <a:spcPts val="0"/>
              </a:spcBef>
              <a:spcAft>
                <a:spcPts val="0"/>
              </a:spcAft>
              <a:buClr>
                <a:schemeClr val="dk1"/>
              </a:buClr>
              <a:buSzPts val="2000"/>
            </a:pPr>
            <a:r>
              <a:rPr lang="en-US" altLang="ko-KR" sz="1800" dirty="0">
                <a:solidFill>
                  <a:schemeClr val="dk1"/>
                </a:solidFill>
                <a:latin typeface="Calibri" panose="020F0502020204030204" pitchFamily="34" charset="0"/>
                <a:cs typeface="Calibri" panose="020F0502020204030204" pitchFamily="34" charset="0"/>
              </a:rPr>
              <a:t>    </a:t>
            </a:r>
            <a:r>
              <a:rPr lang="ko-KR" altLang="en-US" sz="1800" dirty="0">
                <a:solidFill>
                  <a:schemeClr val="dk1"/>
                </a:solidFill>
                <a:latin typeface="Calibri" panose="020F0502020204030204" pitchFamily="34" charset="0"/>
                <a:cs typeface="Calibri" panose="020F0502020204030204" pitchFamily="34" charset="0"/>
              </a:rPr>
              <a:t>→ </a:t>
            </a:r>
            <a:r>
              <a:rPr lang="en-US" sz="1800" b="1" dirty="0" err="1">
                <a:solidFill>
                  <a:srgbClr val="0070C0"/>
                </a:solidFill>
                <a:latin typeface="Calibri" panose="020F0502020204030204" pitchFamily="34" charset="0"/>
                <a:cs typeface="Calibri" panose="020F0502020204030204" pitchFamily="34" charset="0"/>
              </a:rPr>
              <a:t>강서구</a:t>
            </a:r>
            <a:r>
              <a:rPr lang="en-US" sz="1800" b="1" dirty="0">
                <a:solidFill>
                  <a:srgbClr val="0070C0"/>
                </a:solidFill>
                <a:latin typeface="Calibri" panose="020F0502020204030204" pitchFamily="34" charset="0"/>
                <a:cs typeface="Calibri" panose="020F0502020204030204" pitchFamily="34" charset="0"/>
              </a:rPr>
              <a:t>, </a:t>
            </a:r>
            <a:r>
              <a:rPr lang="en-US" sz="1800" b="1" dirty="0" err="1">
                <a:solidFill>
                  <a:srgbClr val="0070C0"/>
                </a:solidFill>
                <a:latin typeface="Calibri" panose="020F0502020204030204" pitchFamily="34" charset="0"/>
                <a:cs typeface="Calibri" panose="020F0502020204030204" pitchFamily="34" charset="0"/>
              </a:rPr>
              <a:t>노원구</a:t>
            </a:r>
            <a:r>
              <a:rPr lang="en-US" sz="1800" dirty="0" err="1">
                <a:solidFill>
                  <a:schemeClr val="dk1"/>
                </a:solidFill>
                <a:latin typeface="Calibri" panose="020F0502020204030204" pitchFamily="34" charset="0"/>
                <a:cs typeface="Calibri" panose="020F0502020204030204" pitchFamily="34" charset="0"/>
              </a:rPr>
              <a:t>는</a:t>
            </a:r>
            <a:r>
              <a:rPr lang="en-US" sz="1800" dirty="0">
                <a:solidFill>
                  <a:schemeClr val="dk1"/>
                </a:solidFill>
                <a:latin typeface="Calibri" panose="020F0502020204030204" pitchFamily="34" charset="0"/>
                <a:cs typeface="Calibri" panose="020F0502020204030204" pitchFamily="34" charset="0"/>
              </a:rPr>
              <a:t> 구 별 </a:t>
            </a:r>
            <a:r>
              <a:rPr lang="en-US" sz="1800" dirty="0" err="1">
                <a:solidFill>
                  <a:schemeClr val="dk1"/>
                </a:solidFill>
                <a:latin typeface="Calibri" panose="020F0502020204030204" pitchFamily="34" charset="0"/>
                <a:cs typeface="Calibri" panose="020F0502020204030204" pitchFamily="34" charset="0"/>
              </a:rPr>
              <a:t>장애인</a:t>
            </a:r>
            <a:r>
              <a:rPr lang="en-US" sz="1800" dirty="0">
                <a:solidFill>
                  <a:schemeClr val="dk1"/>
                </a:solidFill>
                <a:latin typeface="Calibri" panose="020F0502020204030204" pitchFamily="34" charset="0"/>
                <a:cs typeface="Calibri" panose="020F0502020204030204" pitchFamily="34" charset="0"/>
              </a:rPr>
              <a:t> </a:t>
            </a:r>
            <a:r>
              <a:rPr lang="en-US" sz="1800" dirty="0" err="1">
                <a:solidFill>
                  <a:schemeClr val="dk1"/>
                </a:solidFill>
                <a:latin typeface="Calibri" panose="020F0502020204030204" pitchFamily="34" charset="0"/>
                <a:cs typeface="Calibri" panose="020F0502020204030204" pitchFamily="34" charset="0"/>
              </a:rPr>
              <a:t>수가</a:t>
            </a:r>
            <a:r>
              <a:rPr lang="en-US" sz="1800" dirty="0">
                <a:solidFill>
                  <a:schemeClr val="dk1"/>
                </a:solidFill>
                <a:latin typeface="Calibri" panose="020F0502020204030204" pitchFamily="34" charset="0"/>
                <a:cs typeface="Calibri" panose="020F0502020204030204" pitchFamily="34" charset="0"/>
              </a:rPr>
              <a:t> </a:t>
            </a:r>
            <a:r>
              <a:rPr lang="en-US" sz="1800" dirty="0" err="1">
                <a:solidFill>
                  <a:schemeClr val="dk1"/>
                </a:solidFill>
                <a:latin typeface="Calibri" panose="020F0502020204030204" pitchFamily="34" charset="0"/>
                <a:cs typeface="Calibri" panose="020F0502020204030204" pitchFamily="34" charset="0"/>
              </a:rPr>
              <a:t>가장</a:t>
            </a:r>
            <a:r>
              <a:rPr lang="en-US" sz="1800" dirty="0">
                <a:solidFill>
                  <a:schemeClr val="dk1"/>
                </a:solidFill>
                <a:latin typeface="Calibri" panose="020F0502020204030204" pitchFamily="34" charset="0"/>
                <a:cs typeface="Calibri" panose="020F0502020204030204" pitchFamily="34" charset="0"/>
              </a:rPr>
              <a:t> </a:t>
            </a:r>
            <a:r>
              <a:rPr lang="ko-KR" altLang="en-US" sz="1800" dirty="0">
                <a:solidFill>
                  <a:schemeClr val="dk1"/>
                </a:solidFill>
                <a:latin typeface="Calibri" panose="020F0502020204030204" pitchFamily="34" charset="0"/>
                <a:cs typeface="Calibri" panose="020F0502020204030204" pitchFamily="34" charset="0"/>
              </a:rPr>
              <a:t>많지만</a:t>
            </a:r>
            <a:r>
              <a:rPr lang="en-US" altLang="ko-KR" sz="1800" dirty="0">
                <a:solidFill>
                  <a:schemeClr val="dk1"/>
                </a:solidFill>
                <a:latin typeface="Calibri" panose="020F0502020204030204" pitchFamily="34" charset="0"/>
                <a:cs typeface="Calibri" panose="020F0502020204030204" pitchFamily="34" charset="0"/>
              </a:rPr>
              <a:t>, </a:t>
            </a:r>
            <a:r>
              <a:rPr lang="en-US" sz="1800" dirty="0" err="1">
                <a:solidFill>
                  <a:schemeClr val="dk1"/>
                </a:solidFill>
                <a:latin typeface="Calibri" panose="020F0502020204030204" pitchFamily="34" charset="0"/>
                <a:cs typeface="Calibri" panose="020F0502020204030204" pitchFamily="34" charset="0"/>
              </a:rPr>
              <a:t>실제적으로</a:t>
            </a:r>
            <a:r>
              <a:rPr lang="en-US" sz="1800" dirty="0">
                <a:solidFill>
                  <a:schemeClr val="dk1"/>
                </a:solidFill>
                <a:latin typeface="Calibri" panose="020F0502020204030204" pitchFamily="34" charset="0"/>
                <a:cs typeface="Calibri" panose="020F0502020204030204" pitchFamily="34" charset="0"/>
              </a:rPr>
              <a:t> </a:t>
            </a:r>
            <a:r>
              <a:rPr lang="en-US" sz="1800" b="1" dirty="0" err="1">
                <a:solidFill>
                  <a:srgbClr val="0070C0"/>
                </a:solidFill>
                <a:latin typeface="Calibri" panose="020F0502020204030204" pitchFamily="34" charset="0"/>
                <a:cs typeface="Calibri" panose="020F0502020204030204" pitchFamily="34" charset="0"/>
              </a:rPr>
              <a:t>편의시설</a:t>
            </a:r>
            <a:endParaRPr lang="en-US" sz="1800" b="1" dirty="0">
              <a:solidFill>
                <a:srgbClr val="0070C0"/>
              </a:solidFill>
              <a:latin typeface="Calibri" panose="020F0502020204030204" pitchFamily="34" charset="0"/>
              <a:cs typeface="Calibri" panose="020F0502020204030204" pitchFamily="34" charset="0"/>
            </a:endParaRPr>
          </a:p>
          <a:p>
            <a:pPr marL="101600" lvl="0" algn="l" rtl="0">
              <a:lnSpc>
                <a:spcPct val="150000"/>
              </a:lnSpc>
              <a:spcBef>
                <a:spcPts val="0"/>
              </a:spcBef>
              <a:spcAft>
                <a:spcPts val="0"/>
              </a:spcAft>
              <a:buClr>
                <a:schemeClr val="dk1"/>
              </a:buClr>
              <a:buSzPts val="2000"/>
            </a:pPr>
            <a:r>
              <a:rPr lang="en-US" sz="1800" b="1" dirty="0">
                <a:solidFill>
                  <a:srgbClr val="0070C0"/>
                </a:solidFill>
                <a:latin typeface="Calibri" panose="020F0502020204030204" pitchFamily="34" charset="0"/>
                <a:cs typeface="Calibri" panose="020F0502020204030204" pitchFamily="34" charset="0"/>
              </a:rPr>
              <a:t>        </a:t>
            </a:r>
            <a:r>
              <a:rPr lang="en-US" sz="1800" b="1" dirty="0" err="1">
                <a:solidFill>
                  <a:srgbClr val="0070C0"/>
                </a:solidFill>
                <a:latin typeface="Calibri" panose="020F0502020204030204" pitchFamily="34" charset="0"/>
                <a:cs typeface="Calibri" panose="020F0502020204030204" pitchFamily="34" charset="0"/>
              </a:rPr>
              <a:t>수는</a:t>
            </a:r>
            <a:r>
              <a:rPr lang="en-US" sz="1800" b="1" dirty="0">
                <a:solidFill>
                  <a:srgbClr val="0070C0"/>
                </a:solidFill>
                <a:latin typeface="Calibri" panose="020F0502020204030204" pitchFamily="34" charset="0"/>
                <a:cs typeface="Calibri" panose="020F0502020204030204" pitchFamily="34" charset="0"/>
              </a:rPr>
              <a:t> </a:t>
            </a:r>
            <a:r>
              <a:rPr lang="en-US" sz="1800" b="1" dirty="0" err="1">
                <a:solidFill>
                  <a:srgbClr val="0070C0"/>
                </a:solidFill>
                <a:latin typeface="Calibri" panose="020F0502020204030204" pitchFamily="34" charset="0"/>
                <a:cs typeface="Calibri" panose="020F0502020204030204" pitchFamily="34" charset="0"/>
              </a:rPr>
              <a:t>굉장히</a:t>
            </a:r>
            <a:r>
              <a:rPr lang="en-US" sz="1800" b="1" dirty="0">
                <a:solidFill>
                  <a:srgbClr val="0070C0"/>
                </a:solidFill>
                <a:latin typeface="Calibri" panose="020F0502020204030204" pitchFamily="34" charset="0"/>
                <a:cs typeface="Calibri" panose="020F0502020204030204" pitchFamily="34" charset="0"/>
              </a:rPr>
              <a:t> </a:t>
            </a:r>
            <a:r>
              <a:rPr lang="en-US" sz="1800" b="1" dirty="0" err="1">
                <a:solidFill>
                  <a:srgbClr val="0070C0"/>
                </a:solidFill>
                <a:latin typeface="Calibri" panose="020F0502020204030204" pitchFamily="34" charset="0"/>
                <a:cs typeface="Calibri" panose="020F0502020204030204" pitchFamily="34" charset="0"/>
              </a:rPr>
              <a:t>적음</a:t>
            </a:r>
            <a:endParaRPr sz="1800" b="1" dirty="0">
              <a:solidFill>
                <a:srgbClr val="0070C0"/>
              </a:solidFill>
              <a:latin typeface="Calibri" panose="020F0502020204030204" pitchFamily="34" charset="0"/>
              <a:cs typeface="Calibri" panose="020F0502020204030204" pitchFamily="34" charset="0"/>
            </a:endParaRPr>
          </a:p>
          <a:p>
            <a:pPr marL="101600" lvl="0" algn="l" rtl="0">
              <a:lnSpc>
                <a:spcPct val="150000"/>
              </a:lnSpc>
              <a:spcBef>
                <a:spcPts val="0"/>
              </a:spcBef>
              <a:spcAft>
                <a:spcPts val="0"/>
              </a:spcAft>
              <a:buClr>
                <a:schemeClr val="dk1"/>
              </a:buClr>
              <a:buSzPts val="2000"/>
            </a:pPr>
            <a:r>
              <a:rPr lang="en-US" altLang="ko-KR" sz="1800" dirty="0">
                <a:solidFill>
                  <a:schemeClr val="dk1"/>
                </a:solidFill>
                <a:latin typeface="Calibri" panose="020F0502020204030204" pitchFamily="34" charset="0"/>
                <a:cs typeface="Calibri" panose="020F0502020204030204" pitchFamily="34" charset="0"/>
              </a:rPr>
              <a:t>    </a:t>
            </a:r>
            <a:r>
              <a:rPr lang="ko-KR" altLang="en-US" sz="1800" dirty="0">
                <a:solidFill>
                  <a:schemeClr val="dk1"/>
                </a:solidFill>
                <a:latin typeface="Calibri" panose="020F0502020204030204" pitchFamily="34" charset="0"/>
                <a:cs typeface="Calibri" panose="020F0502020204030204" pitchFamily="34" charset="0"/>
              </a:rPr>
              <a:t>→ </a:t>
            </a:r>
            <a:r>
              <a:rPr lang="en-US" sz="1800" dirty="0" err="1">
                <a:solidFill>
                  <a:schemeClr val="dk1"/>
                </a:solidFill>
                <a:latin typeface="Calibri" panose="020F0502020204030204" pitchFamily="34" charset="0"/>
                <a:cs typeface="Calibri" panose="020F0502020204030204" pitchFamily="34" charset="0"/>
              </a:rPr>
              <a:t>오히려</a:t>
            </a:r>
            <a:r>
              <a:rPr lang="en-US" sz="1800" dirty="0">
                <a:solidFill>
                  <a:schemeClr val="dk1"/>
                </a:solidFill>
                <a:latin typeface="Calibri" panose="020F0502020204030204" pitchFamily="34" charset="0"/>
                <a:cs typeface="Calibri" panose="020F0502020204030204" pitchFamily="34" charset="0"/>
              </a:rPr>
              <a:t> </a:t>
            </a:r>
            <a:r>
              <a:rPr lang="en-US" sz="1800" dirty="0" err="1">
                <a:solidFill>
                  <a:schemeClr val="dk1"/>
                </a:solidFill>
                <a:latin typeface="Calibri" panose="020F0502020204030204" pitchFamily="34" charset="0"/>
                <a:cs typeface="Calibri" panose="020F0502020204030204" pitchFamily="34" charset="0"/>
              </a:rPr>
              <a:t>장애인</a:t>
            </a:r>
            <a:r>
              <a:rPr lang="en-US" sz="1800" dirty="0">
                <a:solidFill>
                  <a:schemeClr val="dk1"/>
                </a:solidFill>
                <a:latin typeface="Calibri" panose="020F0502020204030204" pitchFamily="34" charset="0"/>
                <a:cs typeface="Calibri" panose="020F0502020204030204" pitchFamily="34" charset="0"/>
              </a:rPr>
              <a:t> </a:t>
            </a:r>
            <a:r>
              <a:rPr lang="en-US" sz="1800" dirty="0" err="1">
                <a:solidFill>
                  <a:schemeClr val="dk1"/>
                </a:solidFill>
                <a:latin typeface="Calibri" panose="020F0502020204030204" pitchFamily="34" charset="0"/>
                <a:cs typeface="Calibri" panose="020F0502020204030204" pitchFamily="34" charset="0"/>
              </a:rPr>
              <a:t>수가</a:t>
            </a:r>
            <a:r>
              <a:rPr lang="en-US" sz="1800" dirty="0">
                <a:solidFill>
                  <a:schemeClr val="dk1"/>
                </a:solidFill>
                <a:latin typeface="Calibri" panose="020F0502020204030204" pitchFamily="34" charset="0"/>
                <a:cs typeface="Calibri" panose="020F0502020204030204" pitchFamily="34" charset="0"/>
              </a:rPr>
              <a:t> </a:t>
            </a:r>
            <a:r>
              <a:rPr lang="en-US" sz="1800" dirty="0" err="1">
                <a:solidFill>
                  <a:schemeClr val="dk1"/>
                </a:solidFill>
                <a:latin typeface="Calibri" panose="020F0502020204030204" pitchFamily="34" charset="0"/>
                <a:cs typeface="Calibri" panose="020F0502020204030204" pitchFamily="34" charset="0"/>
              </a:rPr>
              <a:t>상대적으로</a:t>
            </a:r>
            <a:r>
              <a:rPr lang="en-US" sz="1800" dirty="0">
                <a:solidFill>
                  <a:schemeClr val="dk1"/>
                </a:solidFill>
                <a:latin typeface="Calibri" panose="020F0502020204030204" pitchFamily="34" charset="0"/>
                <a:cs typeface="Calibri" panose="020F0502020204030204" pitchFamily="34" charset="0"/>
              </a:rPr>
              <a:t> </a:t>
            </a:r>
            <a:r>
              <a:rPr lang="en-US" sz="1800" dirty="0" err="1">
                <a:solidFill>
                  <a:schemeClr val="dk1"/>
                </a:solidFill>
                <a:latin typeface="Calibri" panose="020F0502020204030204" pitchFamily="34" charset="0"/>
                <a:cs typeface="Calibri" panose="020F0502020204030204" pitchFamily="34" charset="0"/>
              </a:rPr>
              <a:t>적은</a:t>
            </a:r>
            <a:r>
              <a:rPr lang="en-US" sz="1800" dirty="0">
                <a:solidFill>
                  <a:schemeClr val="dk1"/>
                </a:solidFill>
                <a:latin typeface="Calibri" panose="020F0502020204030204" pitchFamily="34" charset="0"/>
                <a:cs typeface="Calibri" panose="020F0502020204030204" pitchFamily="34" charset="0"/>
              </a:rPr>
              <a:t> </a:t>
            </a:r>
            <a:r>
              <a:rPr lang="en-US" sz="1800" dirty="0" err="1">
                <a:solidFill>
                  <a:schemeClr val="dk1"/>
                </a:solidFill>
                <a:latin typeface="Calibri" panose="020F0502020204030204" pitchFamily="34" charset="0"/>
                <a:cs typeface="Calibri" panose="020F0502020204030204" pitchFamily="34" charset="0"/>
              </a:rPr>
              <a:t>용산구가</a:t>
            </a:r>
            <a:r>
              <a:rPr lang="en-US" sz="1800" dirty="0">
                <a:solidFill>
                  <a:schemeClr val="dk1"/>
                </a:solidFill>
                <a:latin typeface="Calibri" panose="020F0502020204030204" pitchFamily="34" charset="0"/>
                <a:cs typeface="Calibri" panose="020F0502020204030204" pitchFamily="34" charset="0"/>
              </a:rPr>
              <a:t> </a:t>
            </a:r>
            <a:r>
              <a:rPr lang="en-US" sz="1800" dirty="0" err="1">
                <a:solidFill>
                  <a:schemeClr val="dk1"/>
                </a:solidFill>
                <a:latin typeface="Calibri" panose="020F0502020204030204" pitchFamily="34" charset="0"/>
                <a:cs typeface="Calibri" panose="020F0502020204030204" pitchFamily="34" charset="0"/>
              </a:rPr>
              <a:t>강서구</a:t>
            </a:r>
            <a:r>
              <a:rPr lang="en-US" sz="1800" dirty="0">
                <a:solidFill>
                  <a:schemeClr val="dk1"/>
                </a:solidFill>
                <a:latin typeface="Calibri" panose="020F0502020204030204" pitchFamily="34" charset="0"/>
                <a:cs typeface="Calibri" panose="020F0502020204030204" pitchFamily="34" charset="0"/>
              </a:rPr>
              <a:t>, </a:t>
            </a:r>
            <a:r>
              <a:rPr lang="en-US" sz="1800" dirty="0" err="1">
                <a:solidFill>
                  <a:schemeClr val="dk1"/>
                </a:solidFill>
                <a:latin typeface="Calibri" panose="020F0502020204030204" pitchFamily="34" charset="0"/>
                <a:cs typeface="Calibri" panose="020F0502020204030204" pitchFamily="34" charset="0"/>
              </a:rPr>
              <a:t>노원구보다</a:t>
            </a:r>
            <a:r>
              <a:rPr lang="en-US" sz="1800" dirty="0">
                <a:solidFill>
                  <a:schemeClr val="dk1"/>
                </a:solidFill>
                <a:latin typeface="Calibri" panose="020F0502020204030204" pitchFamily="34" charset="0"/>
                <a:cs typeface="Calibri" panose="020F0502020204030204" pitchFamily="34" charset="0"/>
              </a:rPr>
              <a:t> </a:t>
            </a:r>
            <a:r>
              <a:rPr lang="en-US" sz="1800" dirty="0" err="1">
                <a:solidFill>
                  <a:schemeClr val="dk1"/>
                </a:solidFill>
                <a:latin typeface="Calibri" panose="020F0502020204030204" pitchFamily="34" charset="0"/>
                <a:cs typeface="Calibri" panose="020F0502020204030204" pitchFamily="34" charset="0"/>
              </a:rPr>
              <a:t>많은</a:t>
            </a:r>
            <a:r>
              <a:rPr lang="en-US" sz="1800" dirty="0">
                <a:solidFill>
                  <a:schemeClr val="dk1"/>
                </a:solidFill>
                <a:latin typeface="Calibri" panose="020F0502020204030204" pitchFamily="34" charset="0"/>
                <a:cs typeface="Calibri" panose="020F0502020204030204" pitchFamily="34" charset="0"/>
              </a:rPr>
              <a:t> </a:t>
            </a:r>
          </a:p>
          <a:p>
            <a:pPr marL="101600" lvl="0" algn="l" rtl="0">
              <a:lnSpc>
                <a:spcPct val="150000"/>
              </a:lnSpc>
              <a:spcBef>
                <a:spcPts val="0"/>
              </a:spcBef>
              <a:spcAft>
                <a:spcPts val="0"/>
              </a:spcAft>
              <a:buClr>
                <a:schemeClr val="dk1"/>
              </a:buClr>
              <a:buSzPts val="2000"/>
            </a:pPr>
            <a:r>
              <a:rPr lang="en-US" sz="1800" dirty="0">
                <a:solidFill>
                  <a:schemeClr val="dk1"/>
                </a:solidFill>
                <a:latin typeface="Calibri" panose="020F0502020204030204" pitchFamily="34" charset="0"/>
                <a:cs typeface="Calibri" panose="020F0502020204030204" pitchFamily="34" charset="0"/>
              </a:rPr>
              <a:t>        </a:t>
            </a:r>
            <a:r>
              <a:rPr lang="en-US" sz="1800" dirty="0" err="1">
                <a:solidFill>
                  <a:schemeClr val="dk1"/>
                </a:solidFill>
                <a:latin typeface="Calibri" panose="020F0502020204030204" pitchFamily="34" charset="0"/>
                <a:cs typeface="Calibri" panose="020F0502020204030204" pitchFamily="34" charset="0"/>
              </a:rPr>
              <a:t>편의시설</a:t>
            </a:r>
            <a:r>
              <a:rPr lang="en-US" sz="1800" dirty="0">
                <a:solidFill>
                  <a:schemeClr val="dk1"/>
                </a:solidFill>
                <a:latin typeface="Calibri" panose="020F0502020204030204" pitchFamily="34" charset="0"/>
                <a:cs typeface="Calibri" panose="020F0502020204030204" pitchFamily="34" charset="0"/>
              </a:rPr>
              <a:t> 수 </a:t>
            </a:r>
            <a:r>
              <a:rPr lang="en-US" sz="1800" dirty="0" err="1">
                <a:solidFill>
                  <a:schemeClr val="dk1"/>
                </a:solidFill>
                <a:latin typeface="Calibri" panose="020F0502020204030204" pitchFamily="34" charset="0"/>
                <a:cs typeface="Calibri" panose="020F0502020204030204" pitchFamily="34" charset="0"/>
              </a:rPr>
              <a:t>보유</a:t>
            </a:r>
            <a:endParaRPr sz="1800" dirty="0">
              <a:solidFill>
                <a:schemeClr val="dk1"/>
              </a:solidFill>
              <a:latin typeface="Calibri" panose="020F0502020204030204" pitchFamily="34" charset="0"/>
              <a:cs typeface="Calibri" panose="020F0502020204030204" pitchFamily="34" charset="0"/>
            </a:endParaRPr>
          </a:p>
        </p:txBody>
      </p:sp>
      <p:sp>
        <p:nvSpPr>
          <p:cNvPr id="359" name="Google Shape;359;g116d531e49d_0_4"/>
          <p:cNvSpPr txBox="1"/>
          <p:nvPr/>
        </p:nvSpPr>
        <p:spPr>
          <a:xfrm>
            <a:off x="8841207" y="5608853"/>
            <a:ext cx="8514167" cy="2031295"/>
          </a:xfrm>
          <a:prstGeom prst="rect">
            <a:avLst/>
          </a:prstGeom>
          <a:noFill/>
          <a:ln>
            <a:noFill/>
          </a:ln>
        </p:spPr>
        <p:txBody>
          <a:bodyPr spcFirstLastPara="1" wrap="square" lIns="91425" tIns="91425" rIns="91425" bIns="91425" anchor="t" anchorCtr="0">
            <a:spAutoFit/>
          </a:bodyPr>
          <a:lstStyle/>
          <a:p>
            <a:pPr marL="342900" lvl="0" indent="-342900" algn="l" rtl="0">
              <a:lnSpc>
                <a:spcPct val="150000"/>
              </a:lnSpc>
              <a:spcBef>
                <a:spcPts val="0"/>
              </a:spcBef>
              <a:spcAft>
                <a:spcPts val="0"/>
              </a:spcAft>
              <a:buFont typeface="Arial" panose="020B0604020202020204" pitchFamily="34" charset="0"/>
              <a:buChar char="•"/>
            </a:pPr>
            <a:r>
              <a:rPr lang="en-US" sz="2000" b="1" dirty="0">
                <a:latin typeface="Calibri" panose="020F0502020204030204" pitchFamily="34" charset="0"/>
                <a:cs typeface="Calibri" panose="020F0502020204030204" pitchFamily="34" charset="0"/>
              </a:rPr>
              <a:t> </a:t>
            </a:r>
            <a:r>
              <a:rPr lang="en-US" sz="2000" b="1" dirty="0" err="1">
                <a:solidFill>
                  <a:schemeClr val="dk1"/>
                </a:solidFill>
                <a:latin typeface="Calibri" panose="020F0502020204030204" pitchFamily="34" charset="0"/>
                <a:cs typeface="Calibri" panose="020F0502020204030204" pitchFamily="34" charset="0"/>
              </a:rPr>
              <a:t>장애인</a:t>
            </a:r>
            <a:r>
              <a:rPr lang="en-US" sz="2000" b="1" dirty="0">
                <a:solidFill>
                  <a:schemeClr val="dk1"/>
                </a:solidFill>
                <a:latin typeface="Calibri" panose="020F0502020204030204" pitchFamily="34" charset="0"/>
                <a:cs typeface="Calibri" panose="020F0502020204030204" pitchFamily="34" charset="0"/>
              </a:rPr>
              <a:t> </a:t>
            </a:r>
            <a:r>
              <a:rPr lang="en-US" sz="2000" b="1" dirty="0" err="1">
                <a:solidFill>
                  <a:schemeClr val="dk1"/>
                </a:solidFill>
                <a:latin typeface="Calibri" panose="020F0502020204030204" pitchFamily="34" charset="0"/>
                <a:cs typeface="Calibri" panose="020F0502020204030204" pitchFamily="34" charset="0"/>
              </a:rPr>
              <a:t>교통</a:t>
            </a:r>
            <a:r>
              <a:rPr lang="en-US" sz="2000" b="1" dirty="0">
                <a:solidFill>
                  <a:schemeClr val="dk1"/>
                </a:solidFill>
                <a:latin typeface="Calibri" panose="020F0502020204030204" pitchFamily="34" charset="0"/>
                <a:cs typeface="Calibri" panose="020F0502020204030204" pitchFamily="34" charset="0"/>
              </a:rPr>
              <a:t> </a:t>
            </a:r>
            <a:r>
              <a:rPr lang="en-US" sz="2000" b="1" dirty="0" err="1">
                <a:solidFill>
                  <a:schemeClr val="dk1"/>
                </a:solidFill>
                <a:latin typeface="Calibri" panose="020F0502020204030204" pitchFamily="34" charset="0"/>
                <a:cs typeface="Calibri" panose="020F0502020204030204" pitchFamily="34" charset="0"/>
              </a:rPr>
              <a:t>약자를</a:t>
            </a:r>
            <a:r>
              <a:rPr lang="en-US" sz="2000" b="1" dirty="0">
                <a:solidFill>
                  <a:schemeClr val="dk1"/>
                </a:solidFill>
                <a:latin typeface="Calibri" panose="020F0502020204030204" pitchFamily="34" charset="0"/>
                <a:cs typeface="Calibri" panose="020F0502020204030204" pitchFamily="34" charset="0"/>
              </a:rPr>
              <a:t> </a:t>
            </a:r>
            <a:r>
              <a:rPr lang="en-US" sz="2000" b="1" dirty="0" err="1">
                <a:solidFill>
                  <a:schemeClr val="dk1"/>
                </a:solidFill>
                <a:latin typeface="Calibri" panose="020F0502020204030204" pitchFamily="34" charset="0"/>
                <a:cs typeface="Calibri" panose="020F0502020204030204" pitchFamily="34" charset="0"/>
              </a:rPr>
              <a:t>위한</a:t>
            </a:r>
            <a:r>
              <a:rPr lang="en-US" sz="2000" b="1" dirty="0">
                <a:solidFill>
                  <a:schemeClr val="dk1"/>
                </a:solidFill>
                <a:latin typeface="Calibri" panose="020F0502020204030204" pitchFamily="34" charset="0"/>
                <a:cs typeface="Calibri" panose="020F0502020204030204" pitchFamily="34" charset="0"/>
              </a:rPr>
              <a:t> </a:t>
            </a:r>
            <a:r>
              <a:rPr lang="en-US" sz="2000" b="1" dirty="0" err="1">
                <a:solidFill>
                  <a:schemeClr val="dk1"/>
                </a:solidFill>
                <a:latin typeface="Calibri" panose="020F0502020204030204" pitchFamily="34" charset="0"/>
                <a:cs typeface="Calibri" panose="020F0502020204030204" pitchFamily="34" charset="0"/>
              </a:rPr>
              <a:t>편의시설의</a:t>
            </a:r>
            <a:r>
              <a:rPr lang="en-US" sz="2000" b="1" dirty="0">
                <a:solidFill>
                  <a:schemeClr val="dk1"/>
                </a:solidFill>
                <a:latin typeface="Calibri" panose="020F0502020204030204" pitchFamily="34" charset="0"/>
                <a:cs typeface="Calibri" panose="020F0502020204030204" pitchFamily="34" charset="0"/>
              </a:rPr>
              <a:t> </a:t>
            </a:r>
            <a:r>
              <a:rPr lang="en-US" sz="2000" b="1" dirty="0" err="1">
                <a:solidFill>
                  <a:schemeClr val="dk1"/>
                </a:solidFill>
                <a:latin typeface="Calibri" panose="020F0502020204030204" pitchFamily="34" charset="0"/>
                <a:cs typeface="Calibri" panose="020F0502020204030204" pitchFamily="34" charset="0"/>
              </a:rPr>
              <a:t>절대적인</a:t>
            </a:r>
            <a:r>
              <a:rPr lang="en-US" sz="2000" b="1" dirty="0">
                <a:solidFill>
                  <a:schemeClr val="dk1"/>
                </a:solidFill>
                <a:latin typeface="Calibri" panose="020F0502020204030204" pitchFamily="34" charset="0"/>
                <a:cs typeface="Calibri" panose="020F0502020204030204" pitchFamily="34" charset="0"/>
              </a:rPr>
              <a:t> </a:t>
            </a:r>
            <a:r>
              <a:rPr lang="en-US" sz="2000" b="1" dirty="0" err="1">
                <a:solidFill>
                  <a:schemeClr val="dk1"/>
                </a:solidFill>
                <a:latin typeface="Calibri" panose="020F0502020204030204" pitchFamily="34" charset="0"/>
                <a:cs typeface="Calibri" panose="020F0502020204030204" pitchFamily="34" charset="0"/>
              </a:rPr>
              <a:t>수가</a:t>
            </a:r>
            <a:r>
              <a:rPr lang="en-US" sz="2000" b="1" dirty="0">
                <a:solidFill>
                  <a:schemeClr val="dk1"/>
                </a:solidFill>
                <a:latin typeface="Calibri" panose="020F0502020204030204" pitchFamily="34" charset="0"/>
                <a:cs typeface="Calibri" panose="020F0502020204030204" pitchFamily="34" charset="0"/>
              </a:rPr>
              <a:t> </a:t>
            </a:r>
            <a:r>
              <a:rPr lang="en-US" sz="2000" b="1" dirty="0" err="1">
                <a:solidFill>
                  <a:schemeClr val="dk1"/>
                </a:solidFill>
                <a:latin typeface="Calibri" panose="020F0502020204030204" pitchFamily="34" charset="0"/>
                <a:cs typeface="Calibri" panose="020F0502020204030204" pitchFamily="34" charset="0"/>
              </a:rPr>
              <a:t>낮음</a:t>
            </a:r>
            <a:r>
              <a:rPr lang="en-US" sz="2000" b="1" dirty="0">
                <a:latin typeface="Calibri" panose="020F0502020204030204" pitchFamily="34" charset="0"/>
                <a:cs typeface="Calibri" panose="020F0502020204030204" pitchFamily="34" charset="0"/>
              </a:rPr>
              <a:t> </a:t>
            </a:r>
            <a:endParaRPr sz="2000" dirty="0">
              <a:latin typeface="Calibri" panose="020F0502020204030204" pitchFamily="34" charset="0"/>
              <a:cs typeface="Calibri" panose="020F0502020204030204" pitchFamily="34" charset="0"/>
            </a:endParaRPr>
          </a:p>
          <a:p>
            <a:pPr marL="101600" lvl="0" algn="l" rtl="0">
              <a:lnSpc>
                <a:spcPct val="200000"/>
              </a:lnSpc>
              <a:spcBef>
                <a:spcPts val="0"/>
              </a:spcBef>
              <a:spcAft>
                <a:spcPts val="0"/>
              </a:spcAft>
              <a:buClr>
                <a:schemeClr val="dk1"/>
              </a:buClr>
              <a:buSzPts val="2000"/>
            </a:pPr>
            <a:r>
              <a:rPr lang="en-US" altLang="ko-KR" sz="1800" dirty="0">
                <a:solidFill>
                  <a:schemeClr val="dk1"/>
                </a:solidFill>
                <a:latin typeface="Calibri" panose="020F0502020204030204" pitchFamily="34" charset="0"/>
                <a:cs typeface="Calibri" panose="020F0502020204030204" pitchFamily="34" charset="0"/>
              </a:rPr>
              <a:t>    </a:t>
            </a:r>
            <a:r>
              <a:rPr lang="ko-KR" altLang="en-US" sz="1800" dirty="0">
                <a:solidFill>
                  <a:schemeClr val="dk1"/>
                </a:solidFill>
                <a:latin typeface="Calibri" panose="020F0502020204030204" pitchFamily="34" charset="0"/>
                <a:cs typeface="Calibri" panose="020F0502020204030204" pitchFamily="34" charset="0"/>
              </a:rPr>
              <a:t>→ </a:t>
            </a:r>
            <a:r>
              <a:rPr lang="en-US" sz="1800" dirty="0" err="1">
                <a:solidFill>
                  <a:schemeClr val="dk1"/>
                </a:solidFill>
                <a:latin typeface="Calibri" panose="020F0502020204030204" pitchFamily="34" charset="0"/>
                <a:cs typeface="Calibri" panose="020F0502020204030204" pitchFamily="34" charset="0"/>
              </a:rPr>
              <a:t>일반인과</a:t>
            </a:r>
            <a:r>
              <a:rPr lang="en-US" sz="1800" dirty="0">
                <a:solidFill>
                  <a:schemeClr val="dk1"/>
                </a:solidFill>
                <a:latin typeface="Calibri" panose="020F0502020204030204" pitchFamily="34" charset="0"/>
                <a:cs typeface="Calibri" panose="020F0502020204030204" pitchFamily="34" charset="0"/>
              </a:rPr>
              <a:t> </a:t>
            </a:r>
            <a:r>
              <a:rPr lang="en-US" sz="1800" dirty="0" err="1">
                <a:solidFill>
                  <a:schemeClr val="dk1"/>
                </a:solidFill>
                <a:latin typeface="Calibri" panose="020F0502020204030204" pitchFamily="34" charset="0"/>
                <a:cs typeface="Calibri" panose="020F0502020204030204" pitchFamily="34" charset="0"/>
              </a:rPr>
              <a:t>같이</a:t>
            </a:r>
            <a:r>
              <a:rPr lang="en-US" sz="1800" dirty="0">
                <a:solidFill>
                  <a:schemeClr val="dk1"/>
                </a:solidFill>
                <a:latin typeface="Calibri" panose="020F0502020204030204" pitchFamily="34" charset="0"/>
                <a:cs typeface="Calibri" panose="020F0502020204030204" pitchFamily="34" charset="0"/>
              </a:rPr>
              <a:t> </a:t>
            </a:r>
            <a:r>
              <a:rPr lang="en-US" sz="1800" dirty="0" err="1">
                <a:solidFill>
                  <a:schemeClr val="dk1"/>
                </a:solidFill>
                <a:latin typeface="Calibri" panose="020F0502020204030204" pitchFamily="34" charset="0"/>
                <a:cs typeface="Calibri" panose="020F0502020204030204" pitchFamily="34" charset="0"/>
              </a:rPr>
              <a:t>사용하는</a:t>
            </a:r>
            <a:r>
              <a:rPr lang="en-US" sz="1800" dirty="0">
                <a:solidFill>
                  <a:schemeClr val="dk1"/>
                </a:solidFill>
                <a:latin typeface="Calibri" panose="020F0502020204030204" pitchFamily="34" charset="0"/>
                <a:cs typeface="Calibri" panose="020F0502020204030204" pitchFamily="34" charset="0"/>
              </a:rPr>
              <a:t> </a:t>
            </a:r>
            <a:r>
              <a:rPr lang="en-US" sz="1800" dirty="0" err="1">
                <a:solidFill>
                  <a:schemeClr val="dk1"/>
                </a:solidFill>
                <a:latin typeface="Calibri" panose="020F0502020204030204" pitchFamily="34" charset="0"/>
                <a:cs typeface="Calibri" panose="020F0502020204030204" pitchFamily="34" charset="0"/>
              </a:rPr>
              <a:t>승강기를</a:t>
            </a:r>
            <a:r>
              <a:rPr lang="en-US" sz="1800" dirty="0">
                <a:solidFill>
                  <a:schemeClr val="dk1"/>
                </a:solidFill>
                <a:latin typeface="Calibri" panose="020F0502020204030204" pitchFamily="34" charset="0"/>
                <a:cs typeface="Calibri" panose="020F0502020204030204" pitchFamily="34" charset="0"/>
              </a:rPr>
              <a:t> </a:t>
            </a:r>
            <a:r>
              <a:rPr lang="en-US" sz="1800" dirty="0" err="1">
                <a:solidFill>
                  <a:schemeClr val="dk1"/>
                </a:solidFill>
                <a:latin typeface="Calibri" panose="020F0502020204030204" pitchFamily="34" charset="0"/>
                <a:cs typeface="Calibri" panose="020F0502020204030204" pitchFamily="34" charset="0"/>
              </a:rPr>
              <a:t>제외하고</a:t>
            </a:r>
            <a:r>
              <a:rPr lang="en-US" sz="1800" dirty="0">
                <a:solidFill>
                  <a:schemeClr val="dk1"/>
                </a:solidFill>
                <a:latin typeface="Calibri" panose="020F0502020204030204" pitchFamily="34" charset="0"/>
                <a:cs typeface="Calibri" panose="020F0502020204030204" pitchFamily="34" charset="0"/>
              </a:rPr>
              <a:t> </a:t>
            </a:r>
            <a:r>
              <a:rPr lang="en-US" sz="1800" b="1" dirty="0" err="1">
                <a:solidFill>
                  <a:srgbClr val="0070C0"/>
                </a:solidFill>
                <a:latin typeface="Calibri" panose="020F0502020204030204" pitchFamily="34" charset="0"/>
                <a:cs typeface="Calibri" panose="020F0502020204030204" pitchFamily="34" charset="0"/>
              </a:rPr>
              <a:t>장애인을</a:t>
            </a:r>
            <a:r>
              <a:rPr lang="en-US" sz="1800" b="1" dirty="0">
                <a:solidFill>
                  <a:srgbClr val="0070C0"/>
                </a:solidFill>
                <a:latin typeface="Calibri" panose="020F0502020204030204" pitchFamily="34" charset="0"/>
                <a:cs typeface="Calibri" panose="020F0502020204030204" pitchFamily="34" charset="0"/>
              </a:rPr>
              <a:t> </a:t>
            </a:r>
            <a:r>
              <a:rPr lang="en-US" sz="1800" b="1" dirty="0" err="1">
                <a:solidFill>
                  <a:srgbClr val="0070C0"/>
                </a:solidFill>
                <a:latin typeface="Calibri" panose="020F0502020204030204" pitchFamily="34" charset="0"/>
                <a:cs typeface="Calibri" panose="020F0502020204030204" pitchFamily="34" charset="0"/>
              </a:rPr>
              <a:t>위한</a:t>
            </a:r>
            <a:r>
              <a:rPr lang="en-US" sz="1800" b="1" dirty="0">
                <a:solidFill>
                  <a:srgbClr val="0070C0"/>
                </a:solidFill>
                <a:latin typeface="Calibri" panose="020F0502020204030204" pitchFamily="34" charset="0"/>
                <a:cs typeface="Calibri" panose="020F0502020204030204" pitchFamily="34" charset="0"/>
              </a:rPr>
              <a:t> </a:t>
            </a:r>
            <a:r>
              <a:rPr lang="en-US" sz="1800" b="1" dirty="0" err="1">
                <a:solidFill>
                  <a:srgbClr val="0070C0"/>
                </a:solidFill>
                <a:latin typeface="Calibri" panose="020F0502020204030204" pitchFamily="34" charset="0"/>
                <a:cs typeface="Calibri" panose="020F0502020204030204" pitchFamily="34" charset="0"/>
              </a:rPr>
              <a:t>교통</a:t>
            </a:r>
            <a:r>
              <a:rPr lang="en-US" sz="1800" b="1" dirty="0">
                <a:solidFill>
                  <a:srgbClr val="0070C0"/>
                </a:solidFill>
                <a:latin typeface="Calibri" panose="020F0502020204030204" pitchFamily="34" charset="0"/>
                <a:cs typeface="Calibri" panose="020F0502020204030204" pitchFamily="34" charset="0"/>
              </a:rPr>
              <a:t> </a:t>
            </a:r>
            <a:r>
              <a:rPr lang="en-US" sz="1800" b="1" dirty="0" err="1">
                <a:solidFill>
                  <a:srgbClr val="0070C0"/>
                </a:solidFill>
                <a:latin typeface="Calibri" panose="020F0502020204030204" pitchFamily="34" charset="0"/>
                <a:cs typeface="Calibri" panose="020F0502020204030204" pitchFamily="34" charset="0"/>
              </a:rPr>
              <a:t>편의시설</a:t>
            </a:r>
            <a:endParaRPr lang="en-US" sz="1800" b="1" dirty="0">
              <a:solidFill>
                <a:srgbClr val="0070C0"/>
              </a:solidFill>
              <a:latin typeface="Calibri" panose="020F0502020204030204" pitchFamily="34" charset="0"/>
              <a:cs typeface="Calibri" panose="020F0502020204030204" pitchFamily="34" charset="0"/>
            </a:endParaRPr>
          </a:p>
          <a:p>
            <a:pPr marL="101600" lvl="0" algn="l" rtl="0">
              <a:lnSpc>
                <a:spcPct val="150000"/>
              </a:lnSpc>
              <a:spcBef>
                <a:spcPts val="0"/>
              </a:spcBef>
              <a:spcAft>
                <a:spcPts val="0"/>
              </a:spcAft>
              <a:buClr>
                <a:schemeClr val="dk1"/>
              </a:buClr>
              <a:buSzPts val="2000"/>
            </a:pPr>
            <a:r>
              <a:rPr lang="en-US" sz="1800" b="1" dirty="0">
                <a:solidFill>
                  <a:srgbClr val="0070C0"/>
                </a:solidFill>
                <a:latin typeface="Calibri" panose="020F0502020204030204" pitchFamily="34" charset="0"/>
                <a:cs typeface="Calibri" panose="020F0502020204030204" pitchFamily="34" charset="0"/>
              </a:rPr>
              <a:t>         </a:t>
            </a:r>
            <a:r>
              <a:rPr lang="en-US" sz="1800" b="1" dirty="0" err="1">
                <a:solidFill>
                  <a:srgbClr val="0070C0"/>
                </a:solidFill>
                <a:latin typeface="Calibri" panose="020F0502020204030204" pitchFamily="34" charset="0"/>
                <a:cs typeface="Calibri" panose="020F0502020204030204" pitchFamily="34" charset="0"/>
              </a:rPr>
              <a:t>수는</a:t>
            </a:r>
            <a:r>
              <a:rPr lang="en-US" sz="1800" b="1" dirty="0">
                <a:solidFill>
                  <a:srgbClr val="0070C0"/>
                </a:solidFill>
                <a:latin typeface="Calibri" panose="020F0502020204030204" pitchFamily="34" charset="0"/>
                <a:cs typeface="Calibri" panose="020F0502020204030204" pitchFamily="34" charset="0"/>
              </a:rPr>
              <a:t> </a:t>
            </a:r>
            <a:r>
              <a:rPr lang="en-US" sz="1800" b="1" dirty="0" err="1">
                <a:solidFill>
                  <a:srgbClr val="0070C0"/>
                </a:solidFill>
                <a:latin typeface="Calibri" panose="020F0502020204030204" pitchFamily="34" charset="0"/>
                <a:cs typeface="Calibri" panose="020F0502020204030204" pitchFamily="34" charset="0"/>
              </a:rPr>
              <a:t>절대적으로</a:t>
            </a:r>
            <a:r>
              <a:rPr lang="en-US" sz="1800" b="1" dirty="0">
                <a:solidFill>
                  <a:srgbClr val="0070C0"/>
                </a:solidFill>
                <a:latin typeface="Calibri" panose="020F0502020204030204" pitchFamily="34" charset="0"/>
                <a:cs typeface="Calibri" panose="020F0502020204030204" pitchFamily="34" charset="0"/>
              </a:rPr>
              <a:t> </a:t>
            </a:r>
            <a:r>
              <a:rPr lang="en-US" sz="1800" b="1" dirty="0" err="1">
                <a:solidFill>
                  <a:srgbClr val="0070C0"/>
                </a:solidFill>
                <a:latin typeface="Calibri" panose="020F0502020204030204" pitchFamily="34" charset="0"/>
                <a:cs typeface="Calibri" panose="020F0502020204030204" pitchFamily="34" charset="0"/>
              </a:rPr>
              <a:t>부족함</a:t>
            </a:r>
            <a:endParaRPr sz="1800" b="1" dirty="0">
              <a:solidFill>
                <a:srgbClr val="0070C0"/>
              </a:solidFill>
              <a:latin typeface="Calibri" panose="020F0502020204030204" pitchFamily="34" charset="0"/>
              <a:cs typeface="Calibri" panose="020F0502020204030204" pitchFamily="34" charset="0"/>
            </a:endParaRPr>
          </a:p>
          <a:p>
            <a:pPr marL="101600" lvl="0" algn="l" rtl="0">
              <a:lnSpc>
                <a:spcPct val="150000"/>
              </a:lnSpc>
              <a:spcBef>
                <a:spcPts val="0"/>
              </a:spcBef>
              <a:spcAft>
                <a:spcPts val="0"/>
              </a:spcAft>
              <a:buClr>
                <a:schemeClr val="dk1"/>
              </a:buClr>
              <a:buSzPts val="2000"/>
            </a:pPr>
            <a:r>
              <a:rPr lang="en-US" altLang="ko-KR" sz="1800" dirty="0">
                <a:solidFill>
                  <a:schemeClr val="dk1"/>
                </a:solidFill>
                <a:latin typeface="Calibri" panose="020F0502020204030204" pitchFamily="34" charset="0"/>
                <a:cs typeface="Calibri" panose="020F0502020204030204" pitchFamily="34" charset="0"/>
              </a:rPr>
              <a:t>    </a:t>
            </a:r>
            <a:r>
              <a:rPr lang="ko-KR" altLang="en-US" sz="1800" dirty="0">
                <a:solidFill>
                  <a:schemeClr val="dk1"/>
                </a:solidFill>
                <a:latin typeface="Calibri" panose="020F0502020204030204" pitchFamily="34" charset="0"/>
                <a:cs typeface="Calibri" panose="020F0502020204030204" pitchFamily="34" charset="0"/>
              </a:rPr>
              <a:t>→ </a:t>
            </a:r>
            <a:r>
              <a:rPr lang="en-US" sz="1800" b="1" dirty="0" err="1">
                <a:solidFill>
                  <a:srgbClr val="0070C0"/>
                </a:solidFill>
                <a:latin typeface="Calibri" panose="020F0502020204030204" pitchFamily="34" charset="0"/>
                <a:cs typeface="Calibri" panose="020F0502020204030204" pitchFamily="34" charset="0"/>
              </a:rPr>
              <a:t>휠체어리프트</a:t>
            </a:r>
            <a:r>
              <a:rPr lang="en-US" sz="1800" b="1" dirty="0">
                <a:solidFill>
                  <a:srgbClr val="0070C0"/>
                </a:solidFill>
                <a:latin typeface="Calibri" panose="020F0502020204030204" pitchFamily="34" charset="0"/>
                <a:cs typeface="Calibri" panose="020F0502020204030204" pitchFamily="34" charset="0"/>
              </a:rPr>
              <a:t>, </a:t>
            </a:r>
            <a:r>
              <a:rPr lang="en-US" sz="1800" b="1" dirty="0" err="1">
                <a:solidFill>
                  <a:srgbClr val="0070C0"/>
                </a:solidFill>
                <a:latin typeface="Calibri" panose="020F0502020204030204" pitchFamily="34" charset="0"/>
                <a:cs typeface="Calibri" panose="020F0502020204030204" pitchFamily="34" charset="0"/>
              </a:rPr>
              <a:t>휠체어</a:t>
            </a:r>
            <a:r>
              <a:rPr lang="en-US" sz="1800" b="1" dirty="0">
                <a:solidFill>
                  <a:srgbClr val="0070C0"/>
                </a:solidFill>
                <a:latin typeface="Calibri" panose="020F0502020204030204" pitchFamily="34" charset="0"/>
                <a:cs typeface="Calibri" panose="020F0502020204030204" pitchFamily="34" charset="0"/>
              </a:rPr>
              <a:t> </a:t>
            </a:r>
            <a:r>
              <a:rPr lang="en-US" sz="1800" b="1" dirty="0" err="1">
                <a:solidFill>
                  <a:srgbClr val="0070C0"/>
                </a:solidFill>
                <a:latin typeface="Calibri" panose="020F0502020204030204" pitchFamily="34" charset="0"/>
                <a:cs typeface="Calibri" panose="020F0502020204030204" pitchFamily="34" charset="0"/>
              </a:rPr>
              <a:t>급속충전기는</a:t>
            </a:r>
            <a:r>
              <a:rPr lang="en-US" sz="1800" b="1" dirty="0">
                <a:solidFill>
                  <a:srgbClr val="0070C0"/>
                </a:solidFill>
                <a:latin typeface="Calibri" panose="020F0502020204030204" pitchFamily="34" charset="0"/>
                <a:cs typeface="Calibri" panose="020F0502020204030204" pitchFamily="34" charset="0"/>
              </a:rPr>
              <a:t> 각 </a:t>
            </a:r>
            <a:r>
              <a:rPr lang="en-US" sz="1800" b="1" dirty="0" err="1">
                <a:solidFill>
                  <a:srgbClr val="0070C0"/>
                </a:solidFill>
                <a:latin typeface="Calibri" panose="020F0502020204030204" pitchFamily="34" charset="0"/>
                <a:cs typeface="Calibri" panose="020F0502020204030204" pitchFamily="34" charset="0"/>
              </a:rPr>
              <a:t>구별로</a:t>
            </a:r>
            <a:r>
              <a:rPr lang="en-US" sz="1800" b="1" dirty="0">
                <a:solidFill>
                  <a:srgbClr val="0070C0"/>
                </a:solidFill>
                <a:latin typeface="Calibri" panose="020F0502020204030204" pitchFamily="34" charset="0"/>
                <a:cs typeface="Calibri" panose="020F0502020204030204" pitchFamily="34" charset="0"/>
              </a:rPr>
              <a:t> 5개 </a:t>
            </a:r>
            <a:r>
              <a:rPr lang="en-US" sz="1800" b="1" dirty="0" err="1">
                <a:solidFill>
                  <a:srgbClr val="0070C0"/>
                </a:solidFill>
                <a:latin typeface="Calibri" panose="020F0502020204030204" pitchFamily="34" charset="0"/>
                <a:cs typeface="Calibri" panose="020F0502020204030204" pitchFamily="34" charset="0"/>
              </a:rPr>
              <a:t>미만인</a:t>
            </a:r>
            <a:r>
              <a:rPr lang="en-US" sz="1800" b="1" dirty="0">
                <a:solidFill>
                  <a:srgbClr val="0070C0"/>
                </a:solidFill>
                <a:latin typeface="Calibri" panose="020F0502020204030204" pitchFamily="34" charset="0"/>
                <a:cs typeface="Calibri" panose="020F0502020204030204" pitchFamily="34" charset="0"/>
              </a:rPr>
              <a:t> </a:t>
            </a:r>
            <a:r>
              <a:rPr lang="en-US" sz="1800" b="1" dirty="0" err="1">
                <a:solidFill>
                  <a:srgbClr val="0070C0"/>
                </a:solidFill>
                <a:latin typeface="Calibri" panose="020F0502020204030204" pitchFamily="34" charset="0"/>
                <a:cs typeface="Calibri" panose="020F0502020204030204" pitchFamily="34" charset="0"/>
              </a:rPr>
              <a:t>지역이</a:t>
            </a:r>
            <a:r>
              <a:rPr lang="en-US" sz="1800" b="1" dirty="0">
                <a:solidFill>
                  <a:srgbClr val="0070C0"/>
                </a:solidFill>
                <a:latin typeface="Calibri" panose="020F0502020204030204" pitchFamily="34" charset="0"/>
                <a:cs typeface="Calibri" panose="020F0502020204030204" pitchFamily="34" charset="0"/>
              </a:rPr>
              <a:t> </a:t>
            </a:r>
            <a:r>
              <a:rPr lang="en-US" sz="1800" b="1" dirty="0" err="1">
                <a:solidFill>
                  <a:srgbClr val="0070C0"/>
                </a:solidFill>
                <a:latin typeface="Calibri" panose="020F0502020204030204" pitchFamily="34" charset="0"/>
                <a:cs typeface="Calibri" panose="020F0502020204030204" pitchFamily="34" charset="0"/>
              </a:rPr>
              <a:t>가장</a:t>
            </a:r>
            <a:r>
              <a:rPr lang="en-US" sz="1800" b="1" dirty="0">
                <a:solidFill>
                  <a:srgbClr val="0070C0"/>
                </a:solidFill>
                <a:latin typeface="Calibri" panose="020F0502020204030204" pitchFamily="34" charset="0"/>
                <a:cs typeface="Calibri" panose="020F0502020204030204" pitchFamily="34" charset="0"/>
              </a:rPr>
              <a:t> </a:t>
            </a:r>
            <a:r>
              <a:rPr lang="en-US" sz="1800" b="1" dirty="0" err="1">
                <a:solidFill>
                  <a:srgbClr val="0070C0"/>
                </a:solidFill>
                <a:latin typeface="Calibri" panose="020F0502020204030204" pitchFamily="34" charset="0"/>
                <a:cs typeface="Calibri" panose="020F0502020204030204" pitchFamily="34" charset="0"/>
              </a:rPr>
              <a:t>많음</a:t>
            </a:r>
            <a:r>
              <a:rPr lang="en-US" sz="1800" b="1" dirty="0">
                <a:solidFill>
                  <a:srgbClr val="0070C0"/>
                </a:solidFill>
                <a:latin typeface="Calibri" panose="020F0502020204030204" pitchFamily="34" charset="0"/>
                <a:cs typeface="Calibri" panose="020F0502020204030204" pitchFamily="34" charset="0"/>
              </a:rPr>
              <a:t> </a:t>
            </a:r>
            <a:endParaRPr sz="1800" b="1" dirty="0">
              <a:solidFill>
                <a:srgbClr val="0070C0"/>
              </a:solidFill>
              <a:latin typeface="Calibri" panose="020F0502020204030204" pitchFamily="34" charset="0"/>
              <a:cs typeface="Calibri" panose="020F0502020204030204" pitchFamily="34" charset="0"/>
            </a:endParaRPr>
          </a:p>
        </p:txBody>
      </p:sp>
      <p:pic>
        <p:nvPicPr>
          <p:cNvPr id="360" name="Google Shape;360;g116d531e49d_0_4"/>
          <p:cNvPicPr preferRelativeResize="0"/>
          <p:nvPr/>
        </p:nvPicPr>
        <p:blipFill rotWithShape="1">
          <a:blip r:embed="rId5">
            <a:alphaModFix/>
          </a:blip>
          <a:srcRect/>
          <a:stretch/>
        </p:blipFill>
        <p:spPr>
          <a:xfrm>
            <a:off x="15667824" y="9077324"/>
            <a:ext cx="2354124" cy="759800"/>
          </a:xfrm>
          <a:prstGeom prst="rect">
            <a:avLst/>
          </a:prstGeom>
          <a:noFill/>
          <a:ln>
            <a:noFill/>
          </a:ln>
        </p:spPr>
      </p:pic>
      <p:sp>
        <p:nvSpPr>
          <p:cNvPr id="361" name="Google Shape;361;g116d531e49d_0_4"/>
          <p:cNvSpPr/>
          <p:nvPr/>
        </p:nvSpPr>
        <p:spPr>
          <a:xfrm>
            <a:off x="6873675" y="6587091"/>
            <a:ext cx="1524000" cy="5625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a:solidFill>
                  <a:schemeClr val="dk1"/>
                </a:solidFill>
              </a:rPr>
              <a:t>승강기 분포</a:t>
            </a:r>
            <a:r>
              <a:rPr lang="en-US" sz="1300" b="0" i="0" u="none" strike="noStrike" cap="none">
                <a:solidFill>
                  <a:schemeClr val="dk1"/>
                </a:solidFill>
                <a:latin typeface="Arial"/>
                <a:ea typeface="Arial"/>
                <a:cs typeface="Arial"/>
                <a:sym typeface="Arial"/>
              </a:rPr>
              <a:t> </a:t>
            </a:r>
            <a:endParaRPr sz="1300" b="0"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None/>
            </a:pPr>
            <a:r>
              <a:rPr lang="en-US" sz="1300" b="0" i="0" u="none" strike="noStrike" cap="none">
                <a:solidFill>
                  <a:schemeClr val="dk1"/>
                </a:solidFill>
                <a:latin typeface="Arial"/>
                <a:ea typeface="Arial"/>
                <a:cs typeface="Arial"/>
                <a:sym typeface="Arial"/>
              </a:rPr>
              <a:t>(6구간 표시) </a:t>
            </a:r>
            <a:endParaRPr/>
          </a:p>
        </p:txBody>
      </p:sp>
      <p:sp>
        <p:nvSpPr>
          <p:cNvPr id="363" name="Google Shape;363;g116d531e49d_0_4"/>
          <p:cNvSpPr txBox="1"/>
          <p:nvPr/>
        </p:nvSpPr>
        <p:spPr>
          <a:xfrm>
            <a:off x="1119573" y="7550723"/>
            <a:ext cx="5062863" cy="507791"/>
          </a:xfrm>
          <a:prstGeom prst="rect">
            <a:avLst/>
          </a:prstGeom>
          <a:noFill/>
          <a:ln>
            <a:noFill/>
          </a:ln>
        </p:spPr>
        <p:txBody>
          <a:bodyPr spcFirstLastPara="1" wrap="square" lIns="91425" tIns="45700" rIns="91425" bIns="45700" anchor="t" anchorCtr="0">
            <a:spAutoFit/>
          </a:bodyPr>
          <a:lstStyle/>
          <a:p>
            <a:pPr marL="285750" marR="0" lvl="0" indent="-285750" algn="l" rtl="0">
              <a:lnSpc>
                <a:spcPct val="150000"/>
              </a:lnSpc>
              <a:spcBef>
                <a:spcPts val="0"/>
              </a:spcBef>
              <a:spcAft>
                <a:spcPts val="0"/>
              </a:spcAft>
              <a:buClr>
                <a:srgbClr val="000000"/>
              </a:buClr>
              <a:buSzPts val="1800"/>
              <a:buFont typeface="Wingdings" panose="05000000000000000000" pitchFamily="2" charset="2"/>
              <a:buChar char="ü"/>
            </a:pPr>
            <a:r>
              <a:rPr lang="en-US" sz="1800" dirty="0">
                <a:solidFill>
                  <a:schemeClr val="dk1"/>
                </a:solidFill>
                <a:latin typeface="Calibri"/>
                <a:ea typeface="Calibri"/>
                <a:cs typeface="Calibri"/>
                <a:sym typeface="Calibri"/>
              </a:rPr>
              <a:t>각 구 별 15~30개의 </a:t>
            </a:r>
            <a:r>
              <a:rPr lang="en-US" sz="1800" dirty="0" err="1">
                <a:solidFill>
                  <a:schemeClr val="dk1"/>
                </a:solidFill>
                <a:latin typeface="Calibri"/>
                <a:ea typeface="Calibri"/>
                <a:cs typeface="Calibri"/>
                <a:sym typeface="Calibri"/>
              </a:rPr>
              <a:t>승강기</a:t>
            </a:r>
            <a:r>
              <a:rPr lang="ko-KR" altLang="en-US" sz="1800" dirty="0">
                <a:solidFill>
                  <a:schemeClr val="dk1"/>
                </a:solidFill>
                <a:latin typeface="Calibri"/>
                <a:ea typeface="Calibri"/>
                <a:cs typeface="Calibri"/>
                <a:sym typeface="Calibri"/>
              </a:rPr>
              <a:t>가</a:t>
            </a:r>
            <a:r>
              <a:rPr lang="en-US" sz="1800" dirty="0">
                <a:solidFill>
                  <a:schemeClr val="dk1"/>
                </a:solidFill>
                <a:latin typeface="Calibri"/>
                <a:ea typeface="Calibri"/>
                <a:cs typeface="Calibri"/>
                <a:sym typeface="Calibri"/>
              </a:rPr>
              <a:t> </a:t>
            </a:r>
            <a:r>
              <a:rPr lang="en-US" sz="1800" dirty="0" err="1">
                <a:solidFill>
                  <a:schemeClr val="dk1"/>
                </a:solidFill>
                <a:latin typeface="Calibri"/>
                <a:ea typeface="Calibri"/>
                <a:cs typeface="Calibri"/>
                <a:sym typeface="Calibri"/>
              </a:rPr>
              <a:t>설치</a:t>
            </a:r>
            <a:r>
              <a:rPr lang="ko-KR" altLang="en-US" sz="1800" dirty="0">
                <a:solidFill>
                  <a:schemeClr val="dk1"/>
                </a:solidFill>
                <a:latin typeface="Calibri"/>
                <a:ea typeface="Calibri"/>
                <a:cs typeface="Calibri"/>
                <a:sym typeface="Calibri"/>
              </a:rPr>
              <a:t>되어 있음</a:t>
            </a:r>
            <a:endParaRPr sz="1800" dirty="0">
              <a:solidFill>
                <a:schemeClr val="dk1"/>
              </a:solidFill>
              <a:latin typeface="Calibri"/>
              <a:ea typeface="Calibri"/>
              <a:cs typeface="Calibri"/>
              <a:sym typeface="Calibri"/>
            </a:endParaRPr>
          </a:p>
        </p:txBody>
      </p:sp>
      <p:sp>
        <p:nvSpPr>
          <p:cNvPr id="364" name="Google Shape;364;g116d531e49d_0_4"/>
          <p:cNvSpPr txBox="1"/>
          <p:nvPr/>
        </p:nvSpPr>
        <p:spPr>
          <a:xfrm>
            <a:off x="16868603" y="615896"/>
            <a:ext cx="636900" cy="369300"/>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800"/>
              <a:buFont typeface="Arial"/>
              <a:buNone/>
            </a:pPr>
            <a:r>
              <a:rPr lang="en-US" sz="1800"/>
              <a:t>15</a:t>
            </a:r>
            <a:endParaRPr sz="1800" b="0" i="0" u="none" strike="noStrike" cap="none">
              <a:solidFill>
                <a:schemeClr val="dk1"/>
              </a:solidFill>
              <a:latin typeface="Calibri"/>
              <a:ea typeface="Calibri"/>
              <a:cs typeface="Calibri"/>
              <a:sym typeface="Calibri"/>
            </a:endParaRPr>
          </a:p>
        </p:txBody>
      </p:sp>
      <p:sp>
        <p:nvSpPr>
          <p:cNvPr id="15" name="Google Shape;326;g116d531e49d_0_33">
            <a:extLst>
              <a:ext uri="{FF2B5EF4-FFF2-40B4-BE49-F238E27FC236}">
                <a16:creationId xmlns:a16="http://schemas.microsoft.com/office/drawing/2014/main" id="{11B6669B-8BBF-4DF6-83CD-10B187A7722A}"/>
              </a:ext>
            </a:extLst>
          </p:cNvPr>
          <p:cNvSpPr txBox="1"/>
          <p:nvPr/>
        </p:nvSpPr>
        <p:spPr>
          <a:xfrm>
            <a:off x="1586859" y="2396725"/>
            <a:ext cx="3946064" cy="4464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300"/>
              <a:buFont typeface="Arial"/>
              <a:buNone/>
            </a:pPr>
            <a:r>
              <a:rPr lang="ko-KR" altLang="en-US" sz="2300" b="1" i="0" u="none" strike="noStrike" cap="none" dirty="0">
                <a:solidFill>
                  <a:schemeClr val="dk1"/>
                </a:solidFill>
                <a:latin typeface="Calibri"/>
                <a:cs typeface="Calibri"/>
                <a:sym typeface="Calibri"/>
              </a:rPr>
              <a:t>구 별 승강기 분포</a:t>
            </a:r>
            <a:endParaRPr sz="2300" b="1" i="0" u="none" strike="noStrike" cap="none" dirty="0">
              <a:solidFill>
                <a:srgbClr val="000000"/>
              </a:solidFill>
              <a:latin typeface="Arial"/>
              <a:ea typeface="Arial"/>
              <a:cs typeface="Arial"/>
              <a:sym typeface="Arial"/>
            </a:endParaRPr>
          </a:p>
        </p:txBody>
      </p:sp>
      <p:pic>
        <p:nvPicPr>
          <p:cNvPr id="16" name="Google Shape;287;g116e922a2d1_11_112">
            <a:extLst>
              <a:ext uri="{FF2B5EF4-FFF2-40B4-BE49-F238E27FC236}">
                <a16:creationId xmlns:a16="http://schemas.microsoft.com/office/drawing/2014/main" id="{90B285B4-B1E3-4AFF-8FA9-DF21AED5ACD8}"/>
              </a:ext>
            </a:extLst>
          </p:cNvPr>
          <p:cNvPicPr preferRelativeResize="0"/>
          <p:nvPr/>
        </p:nvPicPr>
        <p:blipFill rotWithShape="1">
          <a:blip r:embed="rId6">
            <a:alphaModFix/>
          </a:blip>
          <a:srcRect/>
          <a:stretch/>
        </p:blipFill>
        <p:spPr>
          <a:xfrm>
            <a:off x="1123098" y="2408845"/>
            <a:ext cx="327735" cy="32773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68"/>
        <p:cNvGrpSpPr/>
        <p:nvPr/>
      </p:nvGrpSpPr>
      <p:grpSpPr>
        <a:xfrm>
          <a:off x="0" y="0"/>
          <a:ext cx="0" cy="0"/>
          <a:chOff x="0" y="0"/>
          <a:chExt cx="0" cy="0"/>
        </a:xfrm>
      </p:grpSpPr>
      <p:sp>
        <p:nvSpPr>
          <p:cNvPr id="369" name="Google Shape;369;g116e922a2d1_11_128"/>
          <p:cNvSpPr/>
          <p:nvPr/>
        </p:nvSpPr>
        <p:spPr>
          <a:xfrm>
            <a:off x="9307774" y="6332293"/>
            <a:ext cx="8126286" cy="1599794"/>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70" name="Google Shape;370;g116e922a2d1_11_128"/>
          <p:cNvSpPr txBox="1"/>
          <p:nvPr/>
        </p:nvSpPr>
        <p:spPr>
          <a:xfrm>
            <a:off x="16868603" y="615896"/>
            <a:ext cx="636900" cy="369300"/>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800"/>
              <a:buFont typeface="Arial"/>
              <a:buNone/>
            </a:pPr>
            <a:r>
              <a:rPr lang="en-US" sz="1800"/>
              <a:t>16</a:t>
            </a:r>
            <a:endParaRPr sz="1800" b="0" i="0" u="none" strike="noStrike" cap="none">
              <a:solidFill>
                <a:schemeClr val="dk1"/>
              </a:solidFill>
              <a:latin typeface="Calibri"/>
              <a:ea typeface="Calibri"/>
              <a:cs typeface="Calibri"/>
              <a:sym typeface="Calibri"/>
            </a:endParaRPr>
          </a:p>
        </p:txBody>
      </p:sp>
      <p:pic>
        <p:nvPicPr>
          <p:cNvPr id="371" name="Google Shape;371;g116e922a2d1_11_128"/>
          <p:cNvPicPr preferRelativeResize="0"/>
          <p:nvPr/>
        </p:nvPicPr>
        <p:blipFill rotWithShape="1">
          <a:blip r:embed="rId3">
            <a:alphaModFix/>
          </a:blip>
          <a:srcRect/>
          <a:stretch/>
        </p:blipFill>
        <p:spPr>
          <a:xfrm>
            <a:off x="15591624" y="9001124"/>
            <a:ext cx="2354124" cy="759800"/>
          </a:xfrm>
          <a:prstGeom prst="rect">
            <a:avLst/>
          </a:prstGeom>
          <a:noFill/>
          <a:ln>
            <a:noFill/>
          </a:ln>
        </p:spPr>
      </p:pic>
      <p:sp>
        <p:nvSpPr>
          <p:cNvPr id="372" name="Google Shape;372;g116e922a2d1_11_128"/>
          <p:cNvSpPr txBox="1"/>
          <p:nvPr/>
        </p:nvSpPr>
        <p:spPr>
          <a:xfrm>
            <a:off x="982219" y="3205417"/>
            <a:ext cx="7562169" cy="923289"/>
          </a:xfrm>
          <a:prstGeom prst="rect">
            <a:avLst/>
          </a:prstGeom>
          <a:noFill/>
          <a:ln>
            <a:noFill/>
          </a:ln>
        </p:spPr>
        <p:txBody>
          <a:bodyPr spcFirstLastPara="1" wrap="square" lIns="91425" tIns="45700" rIns="91425" bIns="45700" anchor="t" anchorCtr="0">
            <a:spAutoFit/>
          </a:bodyPr>
          <a:lstStyle/>
          <a:p>
            <a:pPr marL="285750" marR="0" lvl="0" indent="-285750" algn="l" rtl="0">
              <a:lnSpc>
                <a:spcPct val="150000"/>
              </a:lnSpc>
              <a:spcBef>
                <a:spcPts val="0"/>
              </a:spcBef>
              <a:spcAft>
                <a:spcPts val="0"/>
              </a:spcAft>
              <a:buClr>
                <a:srgbClr val="000000"/>
              </a:buClr>
              <a:buSzPts val="1800"/>
              <a:buFont typeface="Arial"/>
              <a:buChar char="•"/>
            </a:pPr>
            <a:r>
              <a:rPr lang="en-US" sz="1800" b="0" i="0" u="none" strike="noStrike" cap="none" dirty="0">
                <a:solidFill>
                  <a:schemeClr val="dk1"/>
                </a:solidFill>
                <a:latin typeface="Calibri"/>
                <a:ea typeface="Calibri"/>
                <a:cs typeface="Calibri"/>
                <a:sym typeface="Calibri"/>
              </a:rPr>
              <a:t>총 </a:t>
            </a:r>
            <a:r>
              <a:rPr lang="en-US" sz="1800" b="0" i="0" u="none" strike="noStrike" cap="none" dirty="0" err="1">
                <a:solidFill>
                  <a:schemeClr val="dk1"/>
                </a:solidFill>
                <a:latin typeface="Calibri"/>
                <a:ea typeface="Calibri"/>
                <a:cs typeface="Calibri"/>
                <a:sym typeface="Calibri"/>
              </a:rPr>
              <a:t>버스</a:t>
            </a:r>
            <a:r>
              <a:rPr lang="en-US" sz="1800" b="0" i="0" u="none" strike="noStrike" cap="none" dirty="0">
                <a:solidFill>
                  <a:schemeClr val="dk1"/>
                </a:solidFill>
                <a:latin typeface="Calibri"/>
                <a:ea typeface="Calibri"/>
                <a:cs typeface="Calibri"/>
                <a:sym typeface="Calibri"/>
              </a:rPr>
              <a:t> </a:t>
            </a:r>
            <a:r>
              <a:rPr lang="en-US" sz="1800" b="0" i="0" u="none" strike="noStrike" cap="none" dirty="0" err="1">
                <a:solidFill>
                  <a:schemeClr val="dk1"/>
                </a:solidFill>
                <a:latin typeface="Calibri"/>
                <a:ea typeface="Calibri"/>
                <a:cs typeface="Calibri"/>
                <a:sym typeface="Calibri"/>
              </a:rPr>
              <a:t>대수와</a:t>
            </a:r>
            <a:r>
              <a:rPr lang="en-US" sz="1800" b="0" i="0" u="none" strike="noStrike" cap="none" dirty="0">
                <a:solidFill>
                  <a:schemeClr val="dk1"/>
                </a:solidFill>
                <a:latin typeface="Calibri"/>
                <a:ea typeface="Calibri"/>
                <a:cs typeface="Calibri"/>
                <a:sym typeface="Calibri"/>
              </a:rPr>
              <a:t> </a:t>
            </a:r>
            <a:r>
              <a:rPr lang="en-US" sz="1800" b="0" i="0" u="none" strike="noStrike" cap="none" dirty="0" err="1">
                <a:solidFill>
                  <a:schemeClr val="dk1"/>
                </a:solidFill>
                <a:latin typeface="Calibri"/>
                <a:ea typeface="Calibri"/>
                <a:cs typeface="Calibri"/>
                <a:sym typeface="Calibri"/>
              </a:rPr>
              <a:t>현재</a:t>
            </a:r>
            <a:r>
              <a:rPr lang="en-US" sz="1800" b="0" i="0" u="none" strike="noStrike" cap="none" dirty="0">
                <a:solidFill>
                  <a:schemeClr val="dk1"/>
                </a:solidFill>
                <a:latin typeface="Calibri"/>
                <a:ea typeface="Calibri"/>
                <a:cs typeface="Calibri"/>
                <a:sym typeface="Calibri"/>
              </a:rPr>
              <a:t> </a:t>
            </a:r>
            <a:r>
              <a:rPr lang="en-US" sz="1800" b="0" i="0" u="none" strike="noStrike" cap="none" dirty="0" err="1">
                <a:solidFill>
                  <a:schemeClr val="dk1"/>
                </a:solidFill>
                <a:latin typeface="Calibri"/>
                <a:ea typeface="Calibri"/>
                <a:cs typeface="Calibri"/>
                <a:sym typeface="Calibri"/>
              </a:rPr>
              <a:t>운행중인</a:t>
            </a:r>
            <a:r>
              <a:rPr lang="en-US" sz="1800" b="0" i="0" u="none" strike="noStrike" cap="none" dirty="0">
                <a:solidFill>
                  <a:schemeClr val="dk1"/>
                </a:solidFill>
                <a:latin typeface="Calibri"/>
                <a:ea typeface="Calibri"/>
                <a:cs typeface="Calibri"/>
                <a:sym typeface="Calibri"/>
              </a:rPr>
              <a:t> </a:t>
            </a:r>
            <a:r>
              <a:rPr lang="en-US" sz="1800" b="0" i="0" u="none" strike="noStrike" cap="none" dirty="0" err="1">
                <a:solidFill>
                  <a:schemeClr val="dk1"/>
                </a:solidFill>
                <a:latin typeface="Calibri"/>
                <a:ea typeface="Calibri"/>
                <a:cs typeface="Calibri"/>
                <a:sym typeface="Calibri"/>
              </a:rPr>
              <a:t>저상</a:t>
            </a:r>
            <a:r>
              <a:rPr lang="en-US" sz="1800" b="0" i="0" u="none" strike="noStrike" cap="none" dirty="0">
                <a:solidFill>
                  <a:schemeClr val="dk1"/>
                </a:solidFill>
                <a:latin typeface="Calibri"/>
                <a:ea typeface="Calibri"/>
                <a:cs typeface="Calibri"/>
                <a:sym typeface="Calibri"/>
              </a:rPr>
              <a:t> </a:t>
            </a:r>
            <a:r>
              <a:rPr lang="en-US" sz="1800" b="0" i="0" u="none" strike="noStrike" cap="none" dirty="0" err="1">
                <a:solidFill>
                  <a:schemeClr val="dk1"/>
                </a:solidFill>
                <a:latin typeface="Calibri"/>
                <a:ea typeface="Calibri"/>
                <a:cs typeface="Calibri"/>
                <a:sym typeface="Calibri"/>
              </a:rPr>
              <a:t>버스의</a:t>
            </a:r>
            <a:r>
              <a:rPr lang="en-US" sz="1800" b="0" i="0" u="none" strike="noStrike" cap="none" dirty="0">
                <a:solidFill>
                  <a:schemeClr val="dk1"/>
                </a:solidFill>
                <a:latin typeface="Calibri"/>
                <a:ea typeface="Calibri"/>
                <a:cs typeface="Calibri"/>
                <a:sym typeface="Calibri"/>
              </a:rPr>
              <a:t> </a:t>
            </a:r>
            <a:r>
              <a:rPr lang="en-US" sz="1800" b="0" i="0" u="none" strike="noStrike" cap="none" dirty="0" err="1">
                <a:solidFill>
                  <a:schemeClr val="dk1"/>
                </a:solidFill>
                <a:latin typeface="Calibri"/>
                <a:ea typeface="Calibri"/>
                <a:cs typeface="Calibri"/>
                <a:sym typeface="Calibri"/>
              </a:rPr>
              <a:t>노선</a:t>
            </a:r>
            <a:r>
              <a:rPr lang="en-US" sz="1800" b="0" i="0" u="none" strike="noStrike" cap="none" dirty="0">
                <a:solidFill>
                  <a:schemeClr val="dk1"/>
                </a:solidFill>
                <a:latin typeface="Calibri"/>
                <a:ea typeface="Calibri"/>
                <a:cs typeface="Calibri"/>
                <a:sym typeface="Calibri"/>
              </a:rPr>
              <a:t> </a:t>
            </a:r>
            <a:r>
              <a:rPr lang="en-US" sz="1800" b="0" i="0" u="none" strike="noStrike" cap="none" dirty="0" err="1">
                <a:solidFill>
                  <a:schemeClr val="dk1"/>
                </a:solidFill>
                <a:latin typeface="Calibri"/>
                <a:ea typeface="Calibri"/>
                <a:cs typeface="Calibri"/>
                <a:sym typeface="Calibri"/>
              </a:rPr>
              <a:t>수와</a:t>
            </a:r>
            <a:r>
              <a:rPr lang="en-US" sz="1800" b="0" i="0" u="none" strike="noStrike" cap="none" dirty="0">
                <a:solidFill>
                  <a:schemeClr val="dk1"/>
                </a:solidFill>
                <a:latin typeface="Calibri"/>
                <a:ea typeface="Calibri"/>
                <a:cs typeface="Calibri"/>
                <a:sym typeface="Calibri"/>
              </a:rPr>
              <a:t> </a:t>
            </a:r>
            <a:r>
              <a:rPr lang="en-US" sz="1800" b="0" i="0" u="none" strike="noStrike" cap="none" dirty="0" err="1">
                <a:solidFill>
                  <a:schemeClr val="dk1"/>
                </a:solidFill>
                <a:latin typeface="Calibri"/>
                <a:ea typeface="Calibri"/>
                <a:cs typeface="Calibri"/>
                <a:sym typeface="Calibri"/>
              </a:rPr>
              <a:t>운행대수를</a:t>
            </a:r>
            <a:r>
              <a:rPr lang="en-US" sz="1800" b="0" i="0" u="none" strike="noStrike" cap="none" dirty="0">
                <a:solidFill>
                  <a:schemeClr val="dk1"/>
                </a:solidFill>
                <a:latin typeface="Calibri"/>
                <a:ea typeface="Calibri"/>
                <a:cs typeface="Calibri"/>
                <a:sym typeface="Calibri"/>
              </a:rPr>
              <a:t> </a:t>
            </a:r>
            <a:r>
              <a:rPr lang="en-US" sz="1800" b="0" i="0" u="none" strike="noStrike" cap="none" dirty="0" err="1">
                <a:solidFill>
                  <a:schemeClr val="dk1"/>
                </a:solidFill>
                <a:latin typeface="Calibri"/>
                <a:ea typeface="Calibri"/>
                <a:cs typeface="Calibri"/>
                <a:sym typeface="Calibri"/>
              </a:rPr>
              <a:t>비교</a:t>
            </a:r>
            <a:endParaRPr sz="1800" b="0" i="0" u="none" strike="noStrike" cap="none" dirty="0">
              <a:solidFill>
                <a:schemeClr val="dk1"/>
              </a:solidFill>
              <a:latin typeface="Calibri"/>
              <a:ea typeface="Calibri"/>
              <a:cs typeface="Calibri"/>
              <a:sym typeface="Calibri"/>
            </a:endParaRPr>
          </a:p>
          <a:p>
            <a:pPr marL="285750" marR="0" lvl="0" indent="-285750" algn="l" rtl="0">
              <a:lnSpc>
                <a:spcPct val="150000"/>
              </a:lnSpc>
              <a:spcBef>
                <a:spcPts val="0"/>
              </a:spcBef>
              <a:spcAft>
                <a:spcPts val="0"/>
              </a:spcAft>
              <a:buClr>
                <a:srgbClr val="000000"/>
              </a:buClr>
              <a:buSzPts val="1800"/>
              <a:buFont typeface="Arial"/>
              <a:buChar char="•"/>
            </a:pPr>
            <a:r>
              <a:rPr lang="en-US" sz="1800" b="0" i="0" u="none" strike="noStrike" cap="none" dirty="0" err="1">
                <a:solidFill>
                  <a:schemeClr val="dk1"/>
                </a:solidFill>
                <a:latin typeface="Calibri"/>
                <a:ea typeface="Calibri"/>
                <a:cs typeface="Calibri"/>
                <a:sym typeface="Calibri"/>
              </a:rPr>
              <a:t>장애인</a:t>
            </a:r>
            <a:r>
              <a:rPr lang="en-US" sz="1800" b="0" i="0" u="none" strike="noStrike" cap="none" dirty="0">
                <a:solidFill>
                  <a:schemeClr val="dk1"/>
                </a:solidFill>
                <a:latin typeface="Calibri"/>
                <a:ea typeface="Calibri"/>
                <a:cs typeface="Calibri"/>
                <a:sym typeface="Calibri"/>
              </a:rPr>
              <a:t> </a:t>
            </a:r>
            <a:r>
              <a:rPr lang="en-US" sz="1800" b="0" i="0" u="none" strike="noStrike" cap="none" dirty="0" err="1">
                <a:solidFill>
                  <a:schemeClr val="dk1"/>
                </a:solidFill>
                <a:latin typeface="Calibri"/>
                <a:ea typeface="Calibri"/>
                <a:cs typeface="Calibri"/>
                <a:sym typeface="Calibri"/>
              </a:rPr>
              <a:t>수에</a:t>
            </a:r>
            <a:r>
              <a:rPr lang="en-US" sz="1800" b="0" i="0" u="none" strike="noStrike" cap="none" dirty="0">
                <a:solidFill>
                  <a:schemeClr val="dk1"/>
                </a:solidFill>
                <a:latin typeface="Calibri"/>
                <a:ea typeface="Calibri"/>
                <a:cs typeface="Calibri"/>
                <a:sym typeface="Calibri"/>
              </a:rPr>
              <a:t> </a:t>
            </a:r>
            <a:r>
              <a:rPr lang="en-US" sz="1800" b="0" i="0" u="none" strike="noStrike" cap="none" dirty="0" err="1">
                <a:solidFill>
                  <a:schemeClr val="dk1"/>
                </a:solidFill>
                <a:latin typeface="Calibri"/>
                <a:ea typeface="Calibri"/>
                <a:cs typeface="Calibri"/>
                <a:sym typeface="Calibri"/>
              </a:rPr>
              <a:t>비례하여</a:t>
            </a:r>
            <a:r>
              <a:rPr lang="en-US" sz="1800" b="0" i="0" u="none" strike="noStrike" cap="none" dirty="0">
                <a:solidFill>
                  <a:schemeClr val="dk1"/>
                </a:solidFill>
                <a:latin typeface="Calibri"/>
                <a:ea typeface="Calibri"/>
                <a:cs typeface="Calibri"/>
                <a:sym typeface="Calibri"/>
              </a:rPr>
              <a:t> </a:t>
            </a:r>
            <a:r>
              <a:rPr lang="en-US" sz="1800" b="0" i="0" u="none" strike="noStrike" cap="none" dirty="0" err="1">
                <a:solidFill>
                  <a:schemeClr val="dk1"/>
                </a:solidFill>
                <a:latin typeface="Calibri"/>
                <a:ea typeface="Calibri"/>
                <a:cs typeface="Calibri"/>
                <a:sym typeface="Calibri"/>
              </a:rPr>
              <a:t>적절한</a:t>
            </a:r>
            <a:r>
              <a:rPr lang="en-US" sz="1800" b="0" i="0" u="none" strike="noStrike" cap="none" dirty="0">
                <a:solidFill>
                  <a:schemeClr val="dk1"/>
                </a:solidFill>
                <a:latin typeface="Calibri"/>
                <a:ea typeface="Calibri"/>
                <a:cs typeface="Calibri"/>
                <a:sym typeface="Calibri"/>
              </a:rPr>
              <a:t> </a:t>
            </a:r>
            <a:r>
              <a:rPr lang="en-US" sz="1800" b="0" i="0" u="none" strike="noStrike" cap="none" dirty="0" err="1">
                <a:solidFill>
                  <a:schemeClr val="dk1"/>
                </a:solidFill>
                <a:latin typeface="Calibri"/>
                <a:ea typeface="Calibri"/>
                <a:cs typeface="Calibri"/>
                <a:sym typeface="Calibri"/>
              </a:rPr>
              <a:t>양의</a:t>
            </a:r>
            <a:r>
              <a:rPr lang="en-US" sz="1800" b="0" i="0" u="none" strike="noStrike" cap="none" dirty="0">
                <a:solidFill>
                  <a:schemeClr val="dk1"/>
                </a:solidFill>
                <a:latin typeface="Calibri"/>
                <a:ea typeface="Calibri"/>
                <a:cs typeface="Calibri"/>
                <a:sym typeface="Calibri"/>
              </a:rPr>
              <a:t> </a:t>
            </a:r>
            <a:r>
              <a:rPr lang="en-US" sz="1800" b="0" i="0" u="none" strike="noStrike" cap="none" dirty="0" err="1">
                <a:solidFill>
                  <a:schemeClr val="dk1"/>
                </a:solidFill>
                <a:latin typeface="Calibri"/>
                <a:ea typeface="Calibri"/>
                <a:cs typeface="Calibri"/>
                <a:sym typeface="Calibri"/>
              </a:rPr>
              <a:t>저상</a:t>
            </a:r>
            <a:r>
              <a:rPr lang="en-US" sz="1800" b="0" i="0" u="none" strike="noStrike" cap="none" dirty="0">
                <a:solidFill>
                  <a:schemeClr val="dk1"/>
                </a:solidFill>
                <a:latin typeface="Calibri"/>
                <a:ea typeface="Calibri"/>
                <a:cs typeface="Calibri"/>
                <a:sym typeface="Calibri"/>
              </a:rPr>
              <a:t> </a:t>
            </a:r>
            <a:r>
              <a:rPr lang="en-US" sz="1800" b="0" i="0" u="none" strike="noStrike" cap="none" dirty="0" err="1">
                <a:solidFill>
                  <a:schemeClr val="dk1"/>
                </a:solidFill>
                <a:latin typeface="Calibri"/>
                <a:ea typeface="Calibri"/>
                <a:cs typeface="Calibri"/>
                <a:sym typeface="Calibri"/>
              </a:rPr>
              <a:t>버스를</a:t>
            </a:r>
            <a:r>
              <a:rPr lang="en-US" sz="1800" b="0" i="0" u="none" strike="noStrike" cap="none" dirty="0">
                <a:solidFill>
                  <a:schemeClr val="dk1"/>
                </a:solidFill>
                <a:latin typeface="Calibri"/>
                <a:ea typeface="Calibri"/>
                <a:cs typeface="Calibri"/>
                <a:sym typeface="Calibri"/>
              </a:rPr>
              <a:t> </a:t>
            </a:r>
            <a:r>
              <a:rPr lang="en-US" sz="1800" b="0" i="0" u="none" strike="noStrike" cap="none" dirty="0" err="1">
                <a:solidFill>
                  <a:schemeClr val="dk1"/>
                </a:solidFill>
                <a:latin typeface="Calibri"/>
                <a:ea typeface="Calibri"/>
                <a:cs typeface="Calibri"/>
                <a:sym typeface="Calibri"/>
              </a:rPr>
              <a:t>보유하고</a:t>
            </a:r>
            <a:r>
              <a:rPr lang="en-US" sz="1800" b="0" i="0" u="none" strike="noStrike" cap="none" dirty="0">
                <a:solidFill>
                  <a:schemeClr val="dk1"/>
                </a:solidFill>
                <a:latin typeface="Calibri"/>
                <a:ea typeface="Calibri"/>
                <a:cs typeface="Calibri"/>
                <a:sym typeface="Calibri"/>
              </a:rPr>
              <a:t> </a:t>
            </a:r>
            <a:r>
              <a:rPr lang="en-US" sz="1800" b="0" i="0" u="none" strike="noStrike" cap="none" dirty="0" err="1">
                <a:solidFill>
                  <a:schemeClr val="dk1"/>
                </a:solidFill>
                <a:latin typeface="Calibri"/>
                <a:ea typeface="Calibri"/>
                <a:cs typeface="Calibri"/>
                <a:sym typeface="Calibri"/>
              </a:rPr>
              <a:t>있는지</a:t>
            </a:r>
            <a:r>
              <a:rPr lang="en-US" sz="1800" b="0" i="0" u="none" strike="noStrike" cap="none" dirty="0">
                <a:solidFill>
                  <a:schemeClr val="dk1"/>
                </a:solidFill>
                <a:latin typeface="Calibri"/>
                <a:ea typeface="Calibri"/>
                <a:cs typeface="Calibri"/>
                <a:sym typeface="Calibri"/>
              </a:rPr>
              <a:t> </a:t>
            </a:r>
            <a:r>
              <a:rPr lang="en-US" sz="1800" b="0" i="0" u="none" strike="noStrike" cap="none" dirty="0" err="1">
                <a:solidFill>
                  <a:schemeClr val="dk1"/>
                </a:solidFill>
                <a:latin typeface="Calibri"/>
                <a:ea typeface="Calibri"/>
                <a:cs typeface="Calibri"/>
                <a:sym typeface="Calibri"/>
              </a:rPr>
              <a:t>확인</a:t>
            </a:r>
            <a:endParaRPr sz="1800" b="0" i="0" u="none" strike="noStrike" cap="none" dirty="0">
              <a:solidFill>
                <a:schemeClr val="dk1"/>
              </a:solidFill>
              <a:latin typeface="Calibri"/>
              <a:ea typeface="Calibri"/>
              <a:cs typeface="Calibri"/>
              <a:sym typeface="Calibri"/>
            </a:endParaRPr>
          </a:p>
        </p:txBody>
      </p:sp>
      <p:sp>
        <p:nvSpPr>
          <p:cNvPr id="373" name="Google Shape;373;g116e922a2d1_11_128"/>
          <p:cNvSpPr txBox="1"/>
          <p:nvPr/>
        </p:nvSpPr>
        <p:spPr>
          <a:xfrm>
            <a:off x="1402078" y="2325789"/>
            <a:ext cx="6171300" cy="44623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300"/>
              <a:buFont typeface="Arial"/>
              <a:buNone/>
            </a:pPr>
            <a:r>
              <a:rPr lang="en-US" sz="2300" b="1" i="0" u="none" strike="noStrike" cap="none">
                <a:solidFill>
                  <a:schemeClr val="dk1"/>
                </a:solidFill>
                <a:latin typeface="Calibri"/>
                <a:ea typeface="Calibri"/>
                <a:cs typeface="Calibri"/>
                <a:sym typeface="Calibri"/>
              </a:rPr>
              <a:t>장애인 1만명 당 필요한 저상 버스 수 비교분석</a:t>
            </a:r>
            <a:endParaRPr sz="2300" b="1" i="0" u="none" strike="noStrike" cap="none">
              <a:solidFill>
                <a:srgbClr val="000000"/>
              </a:solidFill>
              <a:latin typeface="Arial"/>
              <a:ea typeface="Arial"/>
              <a:cs typeface="Arial"/>
              <a:sym typeface="Arial"/>
            </a:endParaRPr>
          </a:p>
        </p:txBody>
      </p:sp>
      <p:pic>
        <p:nvPicPr>
          <p:cNvPr id="374" name="Google Shape;374;g116e922a2d1_11_128" descr="테이블이(가) 표시된 사진&#10;&#10;자동 생성된 설명"/>
          <p:cNvPicPr preferRelativeResize="0"/>
          <p:nvPr/>
        </p:nvPicPr>
        <p:blipFill rotWithShape="1">
          <a:blip r:embed="rId4">
            <a:alphaModFix/>
          </a:blip>
          <a:srcRect/>
          <a:stretch/>
        </p:blipFill>
        <p:spPr>
          <a:xfrm>
            <a:off x="1590772" y="5628694"/>
            <a:ext cx="5452958" cy="2104650"/>
          </a:xfrm>
          <a:prstGeom prst="rect">
            <a:avLst/>
          </a:prstGeom>
          <a:noFill/>
          <a:ln>
            <a:noFill/>
          </a:ln>
        </p:spPr>
      </p:pic>
      <p:pic>
        <p:nvPicPr>
          <p:cNvPr id="375" name="Google Shape;375;g116e922a2d1_11_128"/>
          <p:cNvPicPr preferRelativeResize="0"/>
          <p:nvPr/>
        </p:nvPicPr>
        <p:blipFill rotWithShape="1">
          <a:blip r:embed="rId5">
            <a:alphaModFix/>
          </a:blip>
          <a:srcRect/>
          <a:stretch/>
        </p:blipFill>
        <p:spPr>
          <a:xfrm>
            <a:off x="9683475" y="3079378"/>
            <a:ext cx="3702811" cy="2488774"/>
          </a:xfrm>
          <a:prstGeom prst="rect">
            <a:avLst/>
          </a:prstGeom>
          <a:noFill/>
          <a:ln>
            <a:noFill/>
          </a:ln>
        </p:spPr>
      </p:pic>
      <p:pic>
        <p:nvPicPr>
          <p:cNvPr id="376" name="Google Shape;376;g116e922a2d1_11_128"/>
          <p:cNvPicPr preferRelativeResize="0"/>
          <p:nvPr/>
        </p:nvPicPr>
        <p:blipFill rotWithShape="1">
          <a:blip r:embed="rId6">
            <a:alphaModFix/>
          </a:blip>
          <a:srcRect/>
          <a:stretch/>
        </p:blipFill>
        <p:spPr>
          <a:xfrm>
            <a:off x="13311432" y="3079378"/>
            <a:ext cx="3803151" cy="2461456"/>
          </a:xfrm>
          <a:prstGeom prst="rect">
            <a:avLst/>
          </a:prstGeom>
          <a:noFill/>
          <a:ln>
            <a:noFill/>
          </a:ln>
        </p:spPr>
      </p:pic>
      <p:pic>
        <p:nvPicPr>
          <p:cNvPr id="377" name="Google Shape;377;g116e922a2d1_11_128"/>
          <p:cNvPicPr preferRelativeResize="0"/>
          <p:nvPr/>
        </p:nvPicPr>
        <p:blipFill rotWithShape="1">
          <a:blip r:embed="rId7">
            <a:alphaModFix/>
          </a:blip>
          <a:srcRect/>
          <a:stretch/>
        </p:blipFill>
        <p:spPr>
          <a:xfrm>
            <a:off x="996228" y="2380522"/>
            <a:ext cx="327735" cy="327735"/>
          </a:xfrm>
          <a:prstGeom prst="rect">
            <a:avLst/>
          </a:prstGeom>
          <a:noFill/>
          <a:ln>
            <a:noFill/>
          </a:ln>
        </p:spPr>
      </p:pic>
      <p:sp>
        <p:nvSpPr>
          <p:cNvPr id="378" name="Google Shape;378;g116e922a2d1_11_128"/>
          <p:cNvSpPr/>
          <p:nvPr/>
        </p:nvSpPr>
        <p:spPr>
          <a:xfrm>
            <a:off x="3800173" y="5599666"/>
            <a:ext cx="2278743" cy="457515"/>
          </a:xfrm>
          <a:prstGeom prst="rect">
            <a:avLst/>
          </a:prstGeom>
          <a:noFill/>
          <a:ln w="38100" cap="flat" cmpd="sng">
            <a:solidFill>
              <a:srgbClr val="55A6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79" name="Google Shape;379;g116e922a2d1_11_128"/>
          <p:cNvSpPr/>
          <p:nvPr/>
        </p:nvSpPr>
        <p:spPr>
          <a:xfrm>
            <a:off x="4692834" y="4473716"/>
            <a:ext cx="3040711" cy="759800"/>
          </a:xfrm>
          <a:prstGeom prst="rect">
            <a:avLst/>
          </a:prstGeom>
          <a:solidFill>
            <a:srgbClr val="55A6D8"/>
          </a:solidFill>
          <a:ln>
            <a:noFill/>
          </a:ln>
        </p:spPr>
        <p:txBody>
          <a:bodyPr spcFirstLastPara="1" wrap="square" lIns="91425" tIns="45700" rIns="91425" bIns="45700" anchor="ctr" anchorCtr="0">
            <a:noAutofit/>
          </a:bodyPr>
          <a:lstStyle/>
          <a:p>
            <a:pPr marL="0" marR="0" lvl="0" indent="0" algn="ctr" rtl="0">
              <a:lnSpc>
                <a:spcPct val="150000"/>
              </a:lnSpc>
              <a:spcBef>
                <a:spcPts val="0"/>
              </a:spcBef>
              <a:spcAft>
                <a:spcPts val="0"/>
              </a:spcAft>
              <a:buNone/>
            </a:pPr>
            <a:r>
              <a:rPr lang="en-US" sz="1400" b="1" i="0" u="none" strike="noStrike" cap="none">
                <a:solidFill>
                  <a:schemeClr val="lt1"/>
                </a:solidFill>
                <a:latin typeface="Calibri"/>
                <a:ea typeface="Calibri"/>
                <a:cs typeface="Calibri"/>
                <a:sym typeface="Calibri"/>
              </a:rPr>
              <a:t>각각 광역버스 중 저상 버스의 수</a:t>
            </a:r>
            <a:endParaRPr sz="1400" b="1" i="0" u="none" strike="noStrike" cap="none">
              <a:solidFill>
                <a:schemeClr val="lt1"/>
              </a:solidFill>
              <a:latin typeface="Calibri"/>
              <a:ea typeface="Calibri"/>
              <a:cs typeface="Calibri"/>
              <a:sym typeface="Calibri"/>
            </a:endParaRPr>
          </a:p>
          <a:p>
            <a:pPr marL="0" marR="0" lvl="0" indent="0" algn="ctr" rtl="0">
              <a:lnSpc>
                <a:spcPct val="150000"/>
              </a:lnSpc>
              <a:spcBef>
                <a:spcPts val="0"/>
              </a:spcBef>
              <a:spcAft>
                <a:spcPts val="0"/>
              </a:spcAft>
              <a:buNone/>
            </a:pPr>
            <a:r>
              <a:rPr lang="en-US" sz="1400" b="1" i="0" u="none" strike="noStrike" cap="none">
                <a:solidFill>
                  <a:schemeClr val="lt1"/>
                </a:solidFill>
                <a:latin typeface="Calibri"/>
                <a:ea typeface="Calibri"/>
                <a:cs typeface="Calibri"/>
                <a:sym typeface="Calibri"/>
              </a:rPr>
              <a:t>시내 버스 중 저상 버스의 수</a:t>
            </a:r>
            <a:endParaRPr/>
          </a:p>
        </p:txBody>
      </p:sp>
      <p:cxnSp>
        <p:nvCxnSpPr>
          <p:cNvPr id="380" name="Google Shape;380;g116e922a2d1_11_128"/>
          <p:cNvCxnSpPr/>
          <p:nvPr/>
        </p:nvCxnSpPr>
        <p:spPr>
          <a:xfrm flipH="1">
            <a:off x="5687030" y="5153430"/>
            <a:ext cx="391886" cy="446236"/>
          </a:xfrm>
          <a:prstGeom prst="straightConnector1">
            <a:avLst/>
          </a:prstGeom>
          <a:noFill/>
          <a:ln w="38100" cap="flat" cmpd="sng">
            <a:solidFill>
              <a:srgbClr val="55A6D8"/>
            </a:solidFill>
            <a:prstDash val="solid"/>
            <a:round/>
            <a:headEnd type="none" w="sm" len="sm"/>
            <a:tailEnd type="none" w="sm" len="sm"/>
          </a:ln>
        </p:spPr>
      </p:cxnSp>
      <p:sp>
        <p:nvSpPr>
          <p:cNvPr id="381" name="Google Shape;381;g116e922a2d1_11_128"/>
          <p:cNvSpPr/>
          <p:nvPr/>
        </p:nvSpPr>
        <p:spPr>
          <a:xfrm>
            <a:off x="2835359" y="5592410"/>
            <a:ext cx="906757" cy="457515"/>
          </a:xfrm>
          <a:prstGeom prst="rect">
            <a:avLst/>
          </a:prstGeom>
          <a:noFill/>
          <a:ln w="38100" cap="flat" cmpd="sng">
            <a:solidFill>
              <a:srgbClr val="55A6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382" name="Google Shape;382;g116e922a2d1_11_128"/>
          <p:cNvPicPr preferRelativeResize="0"/>
          <p:nvPr/>
        </p:nvPicPr>
        <p:blipFill rotWithShape="1">
          <a:blip r:embed="rId8">
            <a:alphaModFix/>
          </a:blip>
          <a:srcRect/>
          <a:stretch/>
        </p:blipFill>
        <p:spPr>
          <a:xfrm>
            <a:off x="0" y="550725"/>
            <a:ext cx="954024" cy="477001"/>
          </a:xfrm>
          <a:prstGeom prst="rect">
            <a:avLst/>
          </a:prstGeom>
          <a:noFill/>
          <a:ln>
            <a:noFill/>
          </a:ln>
        </p:spPr>
      </p:pic>
      <p:sp>
        <p:nvSpPr>
          <p:cNvPr id="383" name="Google Shape;383;g116e922a2d1_11_128"/>
          <p:cNvSpPr/>
          <p:nvPr/>
        </p:nvSpPr>
        <p:spPr>
          <a:xfrm>
            <a:off x="1725570" y="4776456"/>
            <a:ext cx="2219577" cy="457516"/>
          </a:xfrm>
          <a:prstGeom prst="rect">
            <a:avLst/>
          </a:prstGeom>
          <a:solidFill>
            <a:srgbClr val="55A6D8"/>
          </a:solidFill>
          <a:ln>
            <a:noFill/>
          </a:ln>
        </p:spPr>
        <p:txBody>
          <a:bodyPr spcFirstLastPara="1" wrap="square" lIns="91425" tIns="45700" rIns="91425" bIns="45700" anchor="t" anchorCtr="0">
            <a:noAutofit/>
          </a:bodyPr>
          <a:lstStyle/>
          <a:p>
            <a:pPr marL="0" marR="0" lvl="0" indent="0" algn="ctr" rtl="0">
              <a:lnSpc>
                <a:spcPct val="150000"/>
              </a:lnSpc>
              <a:spcBef>
                <a:spcPts val="0"/>
              </a:spcBef>
              <a:spcAft>
                <a:spcPts val="0"/>
              </a:spcAft>
              <a:buNone/>
            </a:pPr>
            <a:r>
              <a:rPr lang="en-US" sz="1400" b="1" i="0" u="none" strike="noStrike" cap="none">
                <a:solidFill>
                  <a:schemeClr val="lt1"/>
                </a:solidFill>
                <a:latin typeface="Calibri"/>
                <a:ea typeface="Calibri"/>
                <a:cs typeface="Calibri"/>
                <a:sym typeface="Calibri"/>
              </a:rPr>
              <a:t>서울시 내 총 버스 수</a:t>
            </a:r>
            <a:endParaRPr/>
          </a:p>
        </p:txBody>
      </p:sp>
      <p:cxnSp>
        <p:nvCxnSpPr>
          <p:cNvPr id="384" name="Google Shape;384;g116e922a2d1_11_128"/>
          <p:cNvCxnSpPr>
            <a:stCxn id="383" idx="2"/>
          </p:cNvCxnSpPr>
          <p:nvPr/>
        </p:nvCxnSpPr>
        <p:spPr>
          <a:xfrm>
            <a:off x="2835359" y="5233972"/>
            <a:ext cx="222900" cy="352200"/>
          </a:xfrm>
          <a:prstGeom prst="straightConnector1">
            <a:avLst/>
          </a:prstGeom>
          <a:noFill/>
          <a:ln w="38100" cap="flat" cmpd="sng">
            <a:solidFill>
              <a:srgbClr val="55A6D8"/>
            </a:solidFill>
            <a:prstDash val="solid"/>
            <a:round/>
            <a:headEnd type="none" w="sm" len="sm"/>
            <a:tailEnd type="none" w="sm" len="sm"/>
          </a:ln>
        </p:spPr>
      </p:cxnSp>
      <p:sp>
        <p:nvSpPr>
          <p:cNvPr id="385" name="Google Shape;385;g116e922a2d1_11_128"/>
          <p:cNvSpPr txBox="1"/>
          <p:nvPr/>
        </p:nvSpPr>
        <p:spPr>
          <a:xfrm>
            <a:off x="9378681" y="6462796"/>
            <a:ext cx="8064300" cy="1200600"/>
          </a:xfrm>
          <a:prstGeom prst="rect">
            <a:avLst/>
          </a:prstGeom>
          <a:noFill/>
          <a:ln>
            <a:noFill/>
          </a:ln>
        </p:spPr>
        <p:txBody>
          <a:bodyPr spcFirstLastPara="1" wrap="square" lIns="91425" tIns="45700" rIns="91425" bIns="45700" anchor="t" anchorCtr="0">
            <a:spAutoFit/>
          </a:bodyPr>
          <a:lstStyle/>
          <a:p>
            <a:pPr marL="285750" marR="0" lvl="0" indent="-285750" algn="l" rtl="0">
              <a:lnSpc>
                <a:spcPct val="150000"/>
              </a:lnSpc>
              <a:spcBef>
                <a:spcPts val="0"/>
              </a:spcBef>
              <a:spcAft>
                <a:spcPts val="0"/>
              </a:spcAft>
              <a:buClr>
                <a:srgbClr val="000000"/>
              </a:buClr>
              <a:buSzPts val="1800"/>
              <a:buFont typeface="Noto Sans Symbols"/>
              <a:buChar char="✔"/>
            </a:pPr>
            <a:r>
              <a:rPr lang="en-US" sz="1800" b="0" i="0" u="none" strike="noStrike" cap="none">
                <a:solidFill>
                  <a:schemeClr val="dk1"/>
                </a:solidFill>
                <a:latin typeface="Calibri"/>
                <a:ea typeface="Calibri"/>
                <a:cs typeface="Calibri"/>
                <a:sym typeface="Calibri"/>
              </a:rPr>
              <a:t>막대 그래프 상 평균 2대의 버스가 올 때, 저상 버스는 1대가 옴</a:t>
            </a:r>
            <a:endParaRPr sz="1800" b="0" i="0" u="none" strike="noStrike" cap="none">
              <a:solidFill>
                <a:schemeClr val="dk1"/>
              </a:solidFill>
              <a:latin typeface="Calibri"/>
              <a:ea typeface="Calibri"/>
              <a:cs typeface="Calibri"/>
              <a:sym typeface="Calibri"/>
            </a:endParaRPr>
          </a:p>
          <a:p>
            <a:pPr marL="0" marR="0" lvl="0" indent="0" algn="l" rtl="0">
              <a:lnSpc>
                <a:spcPct val="150000"/>
              </a:lnSpc>
              <a:spcBef>
                <a:spcPts val="0"/>
              </a:spcBef>
              <a:spcAft>
                <a:spcPts val="0"/>
              </a:spcAft>
              <a:buNone/>
            </a:pPr>
            <a:r>
              <a:rPr lang="en-US" sz="1800" b="0" i="0" u="none" strike="noStrike" cap="none">
                <a:solidFill>
                  <a:schemeClr val="dk1"/>
                </a:solidFill>
                <a:latin typeface="Calibri"/>
                <a:ea typeface="Calibri"/>
                <a:cs typeface="Calibri"/>
                <a:sym typeface="Calibri"/>
              </a:rPr>
              <a:t>      → </a:t>
            </a:r>
            <a:r>
              <a:rPr lang="en-US" sz="1800" b="1" i="0" u="none" strike="noStrike" cap="none">
                <a:solidFill>
                  <a:srgbClr val="0070C0"/>
                </a:solidFill>
                <a:latin typeface="Calibri"/>
                <a:ea typeface="Calibri"/>
                <a:cs typeface="Calibri"/>
                <a:sym typeface="Calibri"/>
              </a:rPr>
              <a:t>장애인들은 버스를 1번 타기 위해 버스 2대가 지나갈 시간을 기다려야 함</a:t>
            </a:r>
            <a:endParaRPr sz="1800" b="0" i="0" u="none" strike="noStrike" cap="none">
              <a:solidFill>
                <a:schemeClr val="dk1"/>
              </a:solidFill>
              <a:latin typeface="Calibri"/>
              <a:ea typeface="Calibri"/>
              <a:cs typeface="Calibri"/>
              <a:sym typeface="Calibri"/>
            </a:endParaRPr>
          </a:p>
          <a:p>
            <a:pPr marL="285750" marR="0" lvl="0" indent="-285750" algn="l" rtl="0">
              <a:lnSpc>
                <a:spcPct val="150000"/>
              </a:lnSpc>
              <a:spcBef>
                <a:spcPts val="0"/>
              </a:spcBef>
              <a:spcAft>
                <a:spcPts val="0"/>
              </a:spcAft>
              <a:buClr>
                <a:srgbClr val="000000"/>
              </a:buClr>
              <a:buSzPts val="1800"/>
              <a:buFont typeface="Noto Sans Symbols"/>
              <a:buChar char="✔"/>
            </a:pPr>
            <a:r>
              <a:rPr lang="en-US" sz="1800" b="0" i="0" u="none" strike="noStrike" cap="none">
                <a:solidFill>
                  <a:schemeClr val="dk1"/>
                </a:solidFill>
                <a:latin typeface="Calibri"/>
                <a:ea typeface="Calibri"/>
                <a:cs typeface="Calibri"/>
                <a:sym typeface="Calibri"/>
              </a:rPr>
              <a:t>장애인들의 이동권 보장을 위해</a:t>
            </a:r>
            <a:r>
              <a:rPr lang="en-US" sz="1800">
                <a:solidFill>
                  <a:schemeClr val="dk1"/>
                </a:solidFill>
                <a:latin typeface="Calibri"/>
                <a:ea typeface="Calibri"/>
                <a:cs typeface="Calibri"/>
                <a:sym typeface="Calibri"/>
              </a:rPr>
              <a:t> </a:t>
            </a:r>
            <a:r>
              <a:rPr lang="en-US" sz="1800" b="1" i="0" u="none" strike="noStrike" cap="none">
                <a:solidFill>
                  <a:srgbClr val="0070C0"/>
                </a:solidFill>
                <a:latin typeface="Calibri"/>
                <a:ea typeface="Calibri"/>
                <a:cs typeface="Calibri"/>
                <a:sym typeface="Calibri"/>
              </a:rPr>
              <a:t>저상 버스 보급 확대</a:t>
            </a:r>
            <a:r>
              <a:rPr lang="en-US" sz="1800">
                <a:solidFill>
                  <a:schemeClr val="dk1"/>
                </a:solidFill>
                <a:latin typeface="Calibri"/>
                <a:ea typeface="Calibri"/>
                <a:cs typeface="Calibri"/>
                <a:sym typeface="Calibri"/>
              </a:rPr>
              <a:t> 필요</a:t>
            </a:r>
            <a:endParaRPr sz="1800" b="0" i="0" u="none" strike="noStrike" cap="none">
              <a:solidFill>
                <a:schemeClr val="dk1"/>
              </a:solidFill>
              <a:latin typeface="Calibri"/>
              <a:ea typeface="Calibri"/>
              <a:cs typeface="Calibri"/>
              <a:sym typeface="Calibri"/>
            </a:endParaRPr>
          </a:p>
        </p:txBody>
      </p:sp>
      <p:sp>
        <p:nvSpPr>
          <p:cNvPr id="386" name="Google Shape;386;g116e922a2d1_11_128"/>
          <p:cNvSpPr txBox="1"/>
          <p:nvPr/>
        </p:nvSpPr>
        <p:spPr>
          <a:xfrm>
            <a:off x="9881432" y="5702369"/>
            <a:ext cx="7301552" cy="392375"/>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n-US" sz="1300" b="1" i="0" u="none" strike="noStrike" cap="none">
                <a:solidFill>
                  <a:schemeClr val="dk1"/>
                </a:solidFill>
                <a:latin typeface="Calibri"/>
                <a:ea typeface="Calibri"/>
                <a:cs typeface="Calibri"/>
                <a:sym typeface="Calibri"/>
              </a:rPr>
              <a:t>&lt; 현재 장애인 1만명 당 운행되고 있는 저상 버스의 노선 수와 운행대수&gt;</a:t>
            </a:r>
            <a:endParaRPr/>
          </a:p>
        </p:txBody>
      </p:sp>
      <p:cxnSp>
        <p:nvCxnSpPr>
          <p:cNvPr id="387" name="Google Shape;387;g116e922a2d1_11_128"/>
          <p:cNvCxnSpPr/>
          <p:nvPr/>
        </p:nvCxnSpPr>
        <p:spPr>
          <a:xfrm>
            <a:off x="8789159" y="3020546"/>
            <a:ext cx="0" cy="5040576"/>
          </a:xfrm>
          <a:prstGeom prst="straightConnector1">
            <a:avLst/>
          </a:prstGeom>
          <a:noFill/>
          <a:ln w="9525" cap="flat" cmpd="sng">
            <a:solidFill>
              <a:srgbClr val="D8D8D8"/>
            </a:solidFill>
            <a:prstDash val="solid"/>
            <a:round/>
            <a:headEnd type="none" w="sm" len="sm"/>
            <a:tailEnd type="none" w="sm" len="sm"/>
          </a:ln>
        </p:spPr>
      </p:cxnSp>
      <p:sp>
        <p:nvSpPr>
          <p:cNvPr id="388" name="Google Shape;388;g116e922a2d1_11_128"/>
          <p:cNvSpPr txBox="1"/>
          <p:nvPr/>
        </p:nvSpPr>
        <p:spPr>
          <a:xfrm>
            <a:off x="1186695" y="512725"/>
            <a:ext cx="6171300" cy="585000"/>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Clr>
                <a:schemeClr val="dk1"/>
              </a:buClr>
              <a:buSzPts val="1800"/>
              <a:buFont typeface="Arial"/>
              <a:buNone/>
            </a:pPr>
            <a:r>
              <a:rPr lang="en-US" sz="3200" b="1">
                <a:solidFill>
                  <a:schemeClr val="dk1"/>
                </a:solidFill>
              </a:rPr>
              <a:t>데이터 분석 | 시각화</a:t>
            </a:r>
            <a:endParaRPr sz="3200" b="1" i="0" u="none" strike="noStrike" cap="none">
              <a:solidFill>
                <a:schemeClr val="dk1"/>
              </a:solidFill>
              <a:latin typeface="Calibri"/>
              <a:ea typeface="Calibri"/>
              <a:cs typeface="Calibri"/>
              <a:sym typeface="Calibri"/>
            </a:endParaRPr>
          </a:p>
        </p:txBody>
      </p:sp>
      <p:sp>
        <p:nvSpPr>
          <p:cNvPr id="389" name="Google Shape;389;g116e922a2d1_11_128"/>
          <p:cNvSpPr txBox="1"/>
          <p:nvPr/>
        </p:nvSpPr>
        <p:spPr>
          <a:xfrm>
            <a:off x="1202145" y="1198969"/>
            <a:ext cx="6171300" cy="477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2500" dirty="0" err="1"/>
              <a:t>교통</a:t>
            </a:r>
            <a:r>
              <a:rPr lang="en-US" sz="2500" dirty="0"/>
              <a:t> &gt; </a:t>
            </a:r>
            <a:r>
              <a:rPr lang="en-US" sz="2500" dirty="0" err="1"/>
              <a:t>저상</a:t>
            </a:r>
            <a:r>
              <a:rPr lang="en-US" sz="2500" dirty="0"/>
              <a:t> </a:t>
            </a:r>
            <a:r>
              <a:rPr lang="en-US" sz="2500" dirty="0" err="1"/>
              <a:t>버스</a:t>
            </a:r>
            <a:r>
              <a:rPr lang="en-US" sz="2500" dirty="0"/>
              <a:t> </a:t>
            </a:r>
            <a:endParaRPr sz="2500" b="0" i="0" u="none" strike="noStrike" cap="none" dirty="0">
              <a:solidFill>
                <a:schemeClr val="dk1"/>
              </a:solidFill>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93"/>
        <p:cNvGrpSpPr/>
        <p:nvPr/>
      </p:nvGrpSpPr>
      <p:grpSpPr>
        <a:xfrm>
          <a:off x="0" y="0"/>
          <a:ext cx="0" cy="0"/>
          <a:chOff x="0" y="0"/>
          <a:chExt cx="0" cy="0"/>
        </a:xfrm>
      </p:grpSpPr>
      <p:sp>
        <p:nvSpPr>
          <p:cNvPr id="394" name="Google Shape;394;g116e922a2d1_11_172"/>
          <p:cNvSpPr txBox="1"/>
          <p:nvPr/>
        </p:nvSpPr>
        <p:spPr>
          <a:xfrm>
            <a:off x="16868603" y="615896"/>
            <a:ext cx="636900" cy="369300"/>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800"/>
              <a:buFont typeface="Arial"/>
              <a:buNone/>
            </a:pPr>
            <a:r>
              <a:rPr lang="en-US" sz="1800"/>
              <a:t>17</a:t>
            </a:r>
            <a:endParaRPr sz="1800" b="0" i="0" u="none" strike="noStrike" cap="none">
              <a:solidFill>
                <a:schemeClr val="dk1"/>
              </a:solidFill>
              <a:latin typeface="Calibri"/>
              <a:ea typeface="Calibri"/>
              <a:cs typeface="Calibri"/>
              <a:sym typeface="Calibri"/>
            </a:endParaRPr>
          </a:p>
        </p:txBody>
      </p:sp>
      <p:grpSp>
        <p:nvGrpSpPr>
          <p:cNvPr id="395" name="Google Shape;395;g116e922a2d1_11_172"/>
          <p:cNvGrpSpPr/>
          <p:nvPr/>
        </p:nvGrpSpPr>
        <p:grpSpPr>
          <a:xfrm>
            <a:off x="4987394" y="2769826"/>
            <a:ext cx="327736" cy="854061"/>
            <a:chOff x="4059346" y="2715397"/>
            <a:chExt cx="327736" cy="854061"/>
          </a:xfrm>
        </p:grpSpPr>
        <p:pic>
          <p:nvPicPr>
            <p:cNvPr id="396" name="Google Shape;396;g116e922a2d1_11_172"/>
            <p:cNvPicPr preferRelativeResize="0"/>
            <p:nvPr/>
          </p:nvPicPr>
          <p:blipFill rotWithShape="1">
            <a:blip r:embed="rId3">
              <a:alphaModFix/>
            </a:blip>
            <a:srcRect/>
            <a:stretch/>
          </p:blipFill>
          <p:spPr>
            <a:xfrm>
              <a:off x="4059346" y="2715397"/>
              <a:ext cx="327735" cy="327735"/>
            </a:xfrm>
            <a:prstGeom prst="rect">
              <a:avLst/>
            </a:prstGeom>
            <a:noFill/>
            <a:ln>
              <a:noFill/>
            </a:ln>
          </p:spPr>
        </p:pic>
        <p:pic>
          <p:nvPicPr>
            <p:cNvPr id="397" name="Google Shape;397;g116e922a2d1_11_172"/>
            <p:cNvPicPr preferRelativeResize="0"/>
            <p:nvPr/>
          </p:nvPicPr>
          <p:blipFill rotWithShape="1">
            <a:blip r:embed="rId3">
              <a:alphaModFix/>
            </a:blip>
            <a:srcRect/>
            <a:stretch/>
          </p:blipFill>
          <p:spPr>
            <a:xfrm>
              <a:off x="4059347" y="3241723"/>
              <a:ext cx="327735" cy="327735"/>
            </a:xfrm>
            <a:prstGeom prst="rect">
              <a:avLst/>
            </a:prstGeom>
            <a:noFill/>
            <a:ln>
              <a:noFill/>
            </a:ln>
          </p:spPr>
        </p:pic>
      </p:grpSp>
      <p:sp>
        <p:nvSpPr>
          <p:cNvPr id="398" name="Google Shape;398;g116e922a2d1_11_172"/>
          <p:cNvSpPr txBox="1"/>
          <p:nvPr/>
        </p:nvSpPr>
        <p:spPr>
          <a:xfrm>
            <a:off x="10390643" y="4571429"/>
            <a:ext cx="6171300" cy="3693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rgbClr val="FFFFFF"/>
                </a:solidFill>
                <a:latin typeface="Arial"/>
                <a:ea typeface="Arial"/>
                <a:cs typeface="Arial"/>
                <a:sym typeface="Arial"/>
              </a:rPr>
              <a:t>이미지를 넣어 주세요</a:t>
            </a:r>
            <a:endParaRPr sz="1800" b="0" i="0" u="none" strike="noStrike" cap="none">
              <a:solidFill>
                <a:schemeClr val="dk1"/>
              </a:solidFill>
              <a:latin typeface="Calibri"/>
              <a:ea typeface="Calibri"/>
              <a:cs typeface="Calibri"/>
              <a:sym typeface="Calibri"/>
            </a:endParaRPr>
          </a:p>
        </p:txBody>
      </p:sp>
      <p:pic>
        <p:nvPicPr>
          <p:cNvPr id="399" name="Google Shape;399;g116e922a2d1_11_172"/>
          <p:cNvPicPr preferRelativeResize="0"/>
          <p:nvPr/>
        </p:nvPicPr>
        <p:blipFill rotWithShape="1">
          <a:blip r:embed="rId4">
            <a:alphaModFix/>
          </a:blip>
          <a:srcRect/>
          <a:stretch/>
        </p:blipFill>
        <p:spPr>
          <a:xfrm>
            <a:off x="9328750" y="1206588"/>
            <a:ext cx="7990400" cy="7992424"/>
          </a:xfrm>
          <a:prstGeom prst="rect">
            <a:avLst/>
          </a:prstGeom>
          <a:noFill/>
          <a:ln>
            <a:noFill/>
          </a:ln>
        </p:spPr>
      </p:pic>
      <p:sp>
        <p:nvSpPr>
          <p:cNvPr id="400" name="Google Shape;400;g116e922a2d1_11_172"/>
          <p:cNvSpPr txBox="1"/>
          <p:nvPr/>
        </p:nvSpPr>
        <p:spPr>
          <a:xfrm>
            <a:off x="927809" y="1250768"/>
            <a:ext cx="7650000" cy="2616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200"/>
              <a:buFont typeface="Arial"/>
              <a:buNone/>
            </a:pPr>
            <a:r>
              <a:rPr lang="en-US" sz="8200" b="0" i="0" u="none" strike="noStrike" cap="none">
                <a:solidFill>
                  <a:srgbClr val="000000"/>
                </a:solidFill>
                <a:latin typeface="Arial"/>
                <a:ea typeface="Arial"/>
                <a:cs typeface="Arial"/>
                <a:sym typeface="Arial"/>
              </a:rPr>
              <a:t>향후 개선사항 및 기대효과</a:t>
            </a:r>
            <a:endParaRPr sz="8200" b="0" i="0" u="none" strike="noStrike" cap="none">
              <a:solidFill>
                <a:srgbClr val="000000"/>
              </a:solidFill>
              <a:latin typeface="Arial"/>
              <a:ea typeface="Arial"/>
              <a:cs typeface="Arial"/>
              <a:sym typeface="Arial"/>
            </a:endParaRPr>
          </a:p>
        </p:txBody>
      </p:sp>
      <p:sp>
        <p:nvSpPr>
          <p:cNvPr id="401" name="Google Shape;401;g116e922a2d1_11_172"/>
          <p:cNvSpPr txBox="1"/>
          <p:nvPr/>
        </p:nvSpPr>
        <p:spPr>
          <a:xfrm>
            <a:off x="927810" y="5906569"/>
            <a:ext cx="6898378" cy="623207"/>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Clr>
                <a:schemeClr val="dk1"/>
              </a:buClr>
              <a:buSzPts val="1800"/>
              <a:buFont typeface="Arial"/>
              <a:buNone/>
            </a:pPr>
            <a:r>
              <a:rPr lang="en-US" sz="2300" b="0" i="0" u="none" strike="noStrike" cap="none" dirty="0">
                <a:solidFill>
                  <a:schemeClr val="dk1"/>
                </a:solidFill>
                <a:highlight>
                  <a:schemeClr val="lt1"/>
                </a:highlight>
                <a:latin typeface="Arial"/>
                <a:ea typeface="Arial"/>
                <a:cs typeface="Arial"/>
                <a:sym typeface="Arial"/>
              </a:rPr>
              <a:t>0</a:t>
            </a:r>
            <a:r>
              <a:rPr lang="en-US" sz="2300" dirty="0">
                <a:solidFill>
                  <a:schemeClr val="dk1"/>
                </a:solidFill>
                <a:highlight>
                  <a:schemeClr val="lt1"/>
                </a:highlight>
              </a:rPr>
              <a:t>2</a:t>
            </a:r>
            <a:r>
              <a:rPr lang="en-US" sz="2300" b="0" i="0" u="none" strike="noStrike" cap="none" dirty="0">
                <a:solidFill>
                  <a:schemeClr val="dk1"/>
                </a:solidFill>
                <a:highlight>
                  <a:schemeClr val="lt1"/>
                </a:highlight>
                <a:latin typeface="Arial"/>
                <a:ea typeface="Arial"/>
                <a:cs typeface="Arial"/>
                <a:sym typeface="Arial"/>
              </a:rPr>
              <a:t>. </a:t>
            </a:r>
            <a:r>
              <a:rPr lang="en-US" sz="2300" dirty="0" err="1">
                <a:solidFill>
                  <a:schemeClr val="dk1"/>
                </a:solidFill>
                <a:highlight>
                  <a:schemeClr val="lt1"/>
                </a:highlight>
              </a:rPr>
              <a:t>핸디나비</a:t>
            </a:r>
            <a:r>
              <a:rPr lang="en-US" sz="2300" dirty="0">
                <a:solidFill>
                  <a:schemeClr val="dk1"/>
                </a:solidFill>
                <a:highlight>
                  <a:schemeClr val="lt1"/>
                </a:highlight>
              </a:rPr>
              <a:t> 웹 </a:t>
            </a:r>
            <a:r>
              <a:rPr lang="en-US" sz="2300" dirty="0" err="1">
                <a:solidFill>
                  <a:schemeClr val="dk1"/>
                </a:solidFill>
                <a:highlight>
                  <a:schemeClr val="lt1"/>
                </a:highlight>
              </a:rPr>
              <a:t>서비스</a:t>
            </a:r>
            <a:r>
              <a:rPr lang="en-US" sz="2300" dirty="0">
                <a:solidFill>
                  <a:schemeClr val="dk1"/>
                </a:solidFill>
                <a:highlight>
                  <a:schemeClr val="lt1"/>
                </a:highlight>
              </a:rPr>
              <a:t> </a:t>
            </a:r>
            <a:r>
              <a:rPr lang="en-US" sz="2300" dirty="0" err="1">
                <a:solidFill>
                  <a:schemeClr val="dk1"/>
                </a:solidFill>
                <a:highlight>
                  <a:schemeClr val="lt1"/>
                </a:highlight>
              </a:rPr>
              <a:t>안내</a:t>
            </a:r>
            <a:r>
              <a:rPr lang="en-US" sz="2300" dirty="0">
                <a:solidFill>
                  <a:schemeClr val="dk1"/>
                </a:solidFill>
                <a:highlight>
                  <a:schemeClr val="lt1"/>
                </a:highlight>
              </a:rPr>
              <a:t> 및 </a:t>
            </a:r>
            <a:r>
              <a:rPr lang="en-US" sz="2300" dirty="0" err="1">
                <a:solidFill>
                  <a:schemeClr val="dk1"/>
                </a:solidFill>
                <a:highlight>
                  <a:schemeClr val="lt1"/>
                </a:highlight>
              </a:rPr>
              <a:t>상세</a:t>
            </a:r>
            <a:r>
              <a:rPr lang="en-US" sz="2300" dirty="0">
                <a:solidFill>
                  <a:schemeClr val="dk1"/>
                </a:solidFill>
                <a:highlight>
                  <a:schemeClr val="lt1"/>
                </a:highlight>
              </a:rPr>
              <a:t> </a:t>
            </a:r>
            <a:r>
              <a:rPr lang="en-US" sz="2300" dirty="0" err="1">
                <a:solidFill>
                  <a:schemeClr val="dk1"/>
                </a:solidFill>
                <a:highlight>
                  <a:schemeClr val="lt1"/>
                </a:highlight>
              </a:rPr>
              <a:t>기술</a:t>
            </a:r>
            <a:r>
              <a:rPr lang="en-US" sz="2300" dirty="0">
                <a:solidFill>
                  <a:schemeClr val="dk1"/>
                </a:solidFill>
                <a:highlight>
                  <a:schemeClr val="lt1"/>
                </a:highlight>
              </a:rPr>
              <a:t> </a:t>
            </a:r>
            <a:r>
              <a:rPr lang="en-US" sz="2300" dirty="0" err="1">
                <a:solidFill>
                  <a:schemeClr val="dk1"/>
                </a:solidFill>
                <a:highlight>
                  <a:schemeClr val="lt1"/>
                </a:highlight>
              </a:rPr>
              <a:t>구현</a:t>
            </a:r>
            <a:endParaRPr sz="2300" b="0" i="0" u="none" strike="noStrike" cap="none" dirty="0">
              <a:solidFill>
                <a:schemeClr val="dk1"/>
              </a:solidFill>
              <a:latin typeface="Calibri"/>
              <a:ea typeface="Calibri"/>
              <a:cs typeface="Calibri"/>
              <a:sym typeface="Calibri"/>
            </a:endParaRPr>
          </a:p>
        </p:txBody>
      </p:sp>
      <p:sp>
        <p:nvSpPr>
          <p:cNvPr id="402" name="Google Shape;402;g116e922a2d1_11_172"/>
          <p:cNvSpPr txBox="1"/>
          <p:nvPr/>
        </p:nvSpPr>
        <p:spPr>
          <a:xfrm>
            <a:off x="938602" y="5370702"/>
            <a:ext cx="5798374" cy="4464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2300" b="0" i="0" u="none" strike="noStrike" cap="none" dirty="0">
                <a:solidFill>
                  <a:schemeClr val="dk1"/>
                </a:solidFill>
                <a:highlight>
                  <a:srgbClr val="FFFFFF"/>
                </a:highlight>
                <a:latin typeface="Arial"/>
                <a:ea typeface="Arial"/>
                <a:cs typeface="Arial"/>
                <a:sym typeface="Arial"/>
              </a:rPr>
              <a:t>01.</a:t>
            </a:r>
            <a:r>
              <a:rPr lang="en-US" sz="2300" dirty="0">
                <a:solidFill>
                  <a:schemeClr val="dk1"/>
                </a:solidFill>
                <a:highlight>
                  <a:schemeClr val="lt1"/>
                </a:highlight>
              </a:rPr>
              <a:t> </a:t>
            </a:r>
            <a:r>
              <a:rPr lang="en-US" sz="2300" dirty="0" err="1">
                <a:solidFill>
                  <a:schemeClr val="dk1"/>
                </a:solidFill>
                <a:highlight>
                  <a:schemeClr val="lt1"/>
                </a:highlight>
              </a:rPr>
              <a:t>장애인</a:t>
            </a:r>
            <a:r>
              <a:rPr lang="en-US" sz="2300" dirty="0">
                <a:solidFill>
                  <a:schemeClr val="dk1"/>
                </a:solidFill>
                <a:highlight>
                  <a:schemeClr val="lt1"/>
                </a:highlight>
              </a:rPr>
              <a:t> </a:t>
            </a:r>
            <a:r>
              <a:rPr lang="en-US" sz="2300" dirty="0" err="1">
                <a:solidFill>
                  <a:schemeClr val="dk1"/>
                </a:solidFill>
                <a:highlight>
                  <a:schemeClr val="lt1"/>
                </a:highlight>
              </a:rPr>
              <a:t>교통</a:t>
            </a:r>
            <a:r>
              <a:rPr lang="en-US" sz="2300" dirty="0">
                <a:solidFill>
                  <a:schemeClr val="dk1"/>
                </a:solidFill>
                <a:highlight>
                  <a:schemeClr val="lt1"/>
                </a:highlight>
              </a:rPr>
              <a:t> </a:t>
            </a:r>
            <a:r>
              <a:rPr lang="en-US" sz="2300" dirty="0" err="1">
                <a:solidFill>
                  <a:schemeClr val="dk1"/>
                </a:solidFill>
                <a:highlight>
                  <a:schemeClr val="lt1"/>
                </a:highlight>
              </a:rPr>
              <a:t>편의시설</a:t>
            </a:r>
            <a:r>
              <a:rPr lang="en-US" sz="2300" dirty="0">
                <a:solidFill>
                  <a:schemeClr val="dk1"/>
                </a:solidFill>
                <a:highlight>
                  <a:schemeClr val="lt1"/>
                </a:highlight>
              </a:rPr>
              <a:t> </a:t>
            </a:r>
            <a:r>
              <a:rPr lang="en-US" sz="2300" dirty="0" err="1">
                <a:solidFill>
                  <a:schemeClr val="dk1"/>
                </a:solidFill>
                <a:highlight>
                  <a:schemeClr val="lt1"/>
                </a:highlight>
              </a:rPr>
              <a:t>개선사항</a:t>
            </a:r>
            <a:r>
              <a:rPr lang="en-US" sz="2300" dirty="0">
                <a:solidFill>
                  <a:schemeClr val="dk1"/>
                </a:solidFill>
                <a:highlight>
                  <a:schemeClr val="lt1"/>
                </a:highlight>
              </a:rPr>
              <a:t> 및 </a:t>
            </a:r>
            <a:r>
              <a:rPr lang="en-US" sz="2300" dirty="0" err="1">
                <a:solidFill>
                  <a:schemeClr val="dk1"/>
                </a:solidFill>
                <a:highlight>
                  <a:schemeClr val="lt1"/>
                </a:highlight>
              </a:rPr>
              <a:t>효과</a:t>
            </a:r>
            <a:endParaRPr sz="2300" dirty="0">
              <a:solidFill>
                <a:schemeClr val="dk1"/>
              </a:solidFill>
              <a:highlight>
                <a:schemeClr val="lt1"/>
              </a:highlight>
            </a:endParaRPr>
          </a:p>
        </p:txBody>
      </p:sp>
      <p:cxnSp>
        <p:nvCxnSpPr>
          <p:cNvPr id="403" name="Google Shape;403;g116e922a2d1_11_172"/>
          <p:cNvCxnSpPr/>
          <p:nvPr/>
        </p:nvCxnSpPr>
        <p:spPr>
          <a:xfrm>
            <a:off x="965413" y="5071850"/>
            <a:ext cx="4044900" cy="0"/>
          </a:xfrm>
          <a:prstGeom prst="straightConnector1">
            <a:avLst/>
          </a:prstGeom>
          <a:noFill/>
          <a:ln w="9525" cap="flat" cmpd="sng">
            <a:solidFill>
              <a:srgbClr val="D8D8D8"/>
            </a:solidFill>
            <a:prstDash val="solid"/>
            <a:round/>
            <a:headEnd type="none" w="sm" len="sm"/>
            <a:tailEnd type="none" w="sm" len="sm"/>
          </a:ln>
        </p:spPr>
      </p:cxn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07"/>
        <p:cNvGrpSpPr/>
        <p:nvPr/>
      </p:nvGrpSpPr>
      <p:grpSpPr>
        <a:xfrm>
          <a:off x="0" y="0"/>
          <a:ext cx="0" cy="0"/>
          <a:chOff x="0" y="0"/>
          <a:chExt cx="0" cy="0"/>
        </a:xfrm>
      </p:grpSpPr>
      <p:sp>
        <p:nvSpPr>
          <p:cNvPr id="408" name="Google Shape;408;g116d531e49d_0_274"/>
          <p:cNvSpPr txBox="1"/>
          <p:nvPr/>
        </p:nvSpPr>
        <p:spPr>
          <a:xfrm>
            <a:off x="1186695" y="512725"/>
            <a:ext cx="6171300" cy="585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3200" b="1"/>
              <a:t>향후 개선사항 | 기대효과</a:t>
            </a:r>
            <a:endParaRPr sz="3200" b="1" i="0" u="none" strike="noStrike" cap="none">
              <a:solidFill>
                <a:schemeClr val="dk1"/>
              </a:solidFill>
              <a:latin typeface="Calibri"/>
              <a:ea typeface="Calibri"/>
              <a:cs typeface="Calibri"/>
              <a:sym typeface="Calibri"/>
            </a:endParaRPr>
          </a:p>
        </p:txBody>
      </p:sp>
      <p:pic>
        <p:nvPicPr>
          <p:cNvPr id="409" name="Google Shape;409;g116d531e49d_0_274"/>
          <p:cNvPicPr preferRelativeResize="0"/>
          <p:nvPr/>
        </p:nvPicPr>
        <p:blipFill rotWithShape="1">
          <a:blip r:embed="rId3">
            <a:alphaModFix/>
          </a:blip>
          <a:srcRect/>
          <a:stretch/>
        </p:blipFill>
        <p:spPr>
          <a:xfrm>
            <a:off x="0" y="550725"/>
            <a:ext cx="954024" cy="477001"/>
          </a:xfrm>
          <a:prstGeom prst="rect">
            <a:avLst/>
          </a:prstGeom>
          <a:noFill/>
          <a:ln>
            <a:noFill/>
          </a:ln>
        </p:spPr>
      </p:pic>
      <p:pic>
        <p:nvPicPr>
          <p:cNvPr id="410" name="Google Shape;410;g116d531e49d_0_274"/>
          <p:cNvPicPr preferRelativeResize="0"/>
          <p:nvPr/>
        </p:nvPicPr>
        <p:blipFill>
          <a:blip r:embed="rId4">
            <a:alphaModFix/>
          </a:blip>
          <a:stretch>
            <a:fillRect/>
          </a:stretch>
        </p:blipFill>
        <p:spPr>
          <a:xfrm>
            <a:off x="10102095" y="5319241"/>
            <a:ext cx="6554375" cy="4194000"/>
          </a:xfrm>
          <a:prstGeom prst="rect">
            <a:avLst/>
          </a:prstGeom>
          <a:noFill/>
          <a:ln w="9525" cap="flat" cmpd="sng">
            <a:solidFill>
              <a:schemeClr val="dk1"/>
            </a:solidFill>
            <a:prstDash val="solid"/>
            <a:round/>
            <a:headEnd type="none" w="sm" len="sm"/>
            <a:tailEnd type="none" w="sm" len="sm"/>
          </a:ln>
          <a:effectLst>
            <a:outerShdw blurRad="50800" dist="38100" dir="2700000" algn="tl" rotWithShape="0">
              <a:srgbClr val="000000">
                <a:alpha val="40000"/>
              </a:srgbClr>
            </a:outerShdw>
          </a:effectLst>
        </p:spPr>
      </p:pic>
      <p:sp>
        <p:nvSpPr>
          <p:cNvPr id="411" name="Google Shape;411;g116d531e49d_0_274"/>
          <p:cNvSpPr txBox="1"/>
          <p:nvPr/>
        </p:nvSpPr>
        <p:spPr>
          <a:xfrm>
            <a:off x="10102095" y="2419747"/>
            <a:ext cx="7639800" cy="785100"/>
          </a:xfrm>
          <a:prstGeom prst="rect">
            <a:avLst/>
          </a:prstGeom>
          <a:noFill/>
          <a:ln>
            <a:noFill/>
          </a:ln>
        </p:spPr>
        <p:txBody>
          <a:bodyPr spcFirstLastPara="1" wrap="square" lIns="91425" tIns="45700" rIns="91425" bIns="45700" anchor="t" anchorCtr="0">
            <a:spAutoFit/>
          </a:bodyPr>
          <a:lstStyle/>
          <a:p>
            <a:pPr marL="285750" marR="0" lvl="0" indent="-285750" algn="l" rtl="0">
              <a:lnSpc>
                <a:spcPct val="150000"/>
              </a:lnSpc>
              <a:spcBef>
                <a:spcPts val="0"/>
              </a:spcBef>
              <a:spcAft>
                <a:spcPts val="0"/>
              </a:spcAft>
              <a:buClr>
                <a:srgbClr val="000000"/>
              </a:buClr>
              <a:buSzPts val="1800"/>
              <a:buFont typeface="Arial"/>
              <a:buChar char="•"/>
            </a:pPr>
            <a:r>
              <a:rPr lang="en-US" sz="1800" dirty="0" err="1">
                <a:solidFill>
                  <a:schemeClr val="dk1"/>
                </a:solidFill>
                <a:latin typeface="Calibri"/>
                <a:ea typeface="Calibri"/>
                <a:cs typeface="Calibri"/>
                <a:sym typeface="Calibri"/>
              </a:rPr>
              <a:t>편의시설</a:t>
            </a:r>
            <a:r>
              <a:rPr lang="en-US" sz="1800" dirty="0">
                <a:solidFill>
                  <a:schemeClr val="dk1"/>
                </a:solidFill>
                <a:latin typeface="Calibri"/>
                <a:ea typeface="Calibri"/>
                <a:cs typeface="Calibri"/>
                <a:sym typeface="Calibri"/>
              </a:rPr>
              <a:t> 1개당 </a:t>
            </a:r>
            <a:r>
              <a:rPr lang="en-US" sz="1800" dirty="0" err="1">
                <a:solidFill>
                  <a:schemeClr val="dk1"/>
                </a:solidFill>
                <a:latin typeface="Calibri"/>
                <a:ea typeface="Calibri"/>
                <a:cs typeface="Calibri"/>
                <a:sym typeface="Calibri"/>
              </a:rPr>
              <a:t>소화해야</a:t>
            </a:r>
            <a:r>
              <a:rPr lang="en-US" sz="1800" dirty="0">
                <a:solidFill>
                  <a:schemeClr val="dk1"/>
                </a:solidFill>
                <a:latin typeface="Calibri"/>
                <a:ea typeface="Calibri"/>
                <a:cs typeface="Calibri"/>
                <a:sym typeface="Calibri"/>
              </a:rPr>
              <a:t> </a:t>
            </a:r>
            <a:r>
              <a:rPr lang="en-US" sz="1800" dirty="0" err="1">
                <a:solidFill>
                  <a:schemeClr val="dk1"/>
                </a:solidFill>
                <a:latin typeface="Calibri"/>
                <a:ea typeface="Calibri"/>
                <a:cs typeface="Calibri"/>
                <a:sym typeface="Calibri"/>
              </a:rPr>
              <a:t>되는</a:t>
            </a:r>
            <a:r>
              <a:rPr lang="en-US" sz="1800" dirty="0">
                <a:solidFill>
                  <a:schemeClr val="dk1"/>
                </a:solidFill>
                <a:latin typeface="Calibri"/>
                <a:ea typeface="Calibri"/>
                <a:cs typeface="Calibri"/>
                <a:sym typeface="Calibri"/>
              </a:rPr>
              <a:t> </a:t>
            </a:r>
            <a:r>
              <a:rPr lang="en-US" sz="1800" dirty="0" err="1">
                <a:solidFill>
                  <a:schemeClr val="dk1"/>
                </a:solidFill>
                <a:latin typeface="Calibri"/>
                <a:ea typeface="Calibri"/>
                <a:cs typeface="Calibri"/>
                <a:sym typeface="Calibri"/>
              </a:rPr>
              <a:t>장애인의</a:t>
            </a:r>
            <a:r>
              <a:rPr lang="en-US" sz="1800" dirty="0">
                <a:solidFill>
                  <a:schemeClr val="dk1"/>
                </a:solidFill>
                <a:latin typeface="Calibri"/>
                <a:ea typeface="Calibri"/>
                <a:cs typeface="Calibri"/>
                <a:sym typeface="Calibri"/>
              </a:rPr>
              <a:t> </a:t>
            </a:r>
            <a:r>
              <a:rPr lang="en-US" sz="1800" dirty="0" err="1">
                <a:solidFill>
                  <a:schemeClr val="dk1"/>
                </a:solidFill>
                <a:latin typeface="Calibri"/>
                <a:ea typeface="Calibri"/>
                <a:cs typeface="Calibri"/>
                <a:sym typeface="Calibri"/>
              </a:rPr>
              <a:t>평균</a:t>
            </a:r>
            <a:r>
              <a:rPr lang="en-US" sz="1800" dirty="0">
                <a:solidFill>
                  <a:schemeClr val="dk1"/>
                </a:solidFill>
                <a:latin typeface="Calibri"/>
                <a:ea typeface="Calibri"/>
                <a:cs typeface="Calibri"/>
                <a:sym typeface="Calibri"/>
              </a:rPr>
              <a:t> </a:t>
            </a:r>
            <a:r>
              <a:rPr lang="en-US" sz="1800" dirty="0" err="1">
                <a:solidFill>
                  <a:schemeClr val="dk1"/>
                </a:solidFill>
                <a:latin typeface="Calibri"/>
                <a:ea typeface="Calibri"/>
                <a:cs typeface="Calibri"/>
                <a:sym typeface="Calibri"/>
              </a:rPr>
              <a:t>인구</a:t>
            </a:r>
            <a:r>
              <a:rPr lang="en-US" sz="1800" dirty="0">
                <a:solidFill>
                  <a:schemeClr val="dk1"/>
                </a:solidFill>
                <a:latin typeface="Calibri"/>
                <a:ea typeface="Calibri"/>
                <a:cs typeface="Calibri"/>
                <a:sym typeface="Calibri"/>
              </a:rPr>
              <a:t> 수 : 241명</a:t>
            </a:r>
            <a:endParaRPr sz="1800" dirty="0">
              <a:solidFill>
                <a:schemeClr val="dk1"/>
              </a:solidFill>
              <a:latin typeface="Calibri"/>
              <a:ea typeface="Calibri"/>
              <a:cs typeface="Calibri"/>
              <a:sym typeface="Calibri"/>
            </a:endParaRPr>
          </a:p>
          <a:p>
            <a:pPr marL="285750" marR="0" lvl="0" indent="-285750" algn="l" rtl="0">
              <a:lnSpc>
                <a:spcPct val="150000"/>
              </a:lnSpc>
              <a:spcBef>
                <a:spcPts val="0"/>
              </a:spcBef>
              <a:spcAft>
                <a:spcPts val="0"/>
              </a:spcAft>
              <a:buClr>
                <a:srgbClr val="000000"/>
              </a:buClr>
              <a:buSzPts val="1800"/>
              <a:buFont typeface="Arial"/>
              <a:buChar char="•"/>
            </a:pPr>
            <a:r>
              <a:rPr lang="en-US" sz="1800" dirty="0" err="1">
                <a:solidFill>
                  <a:schemeClr val="dk1"/>
                </a:solidFill>
                <a:latin typeface="Calibri"/>
                <a:ea typeface="Calibri"/>
                <a:cs typeface="Calibri"/>
                <a:sym typeface="Calibri"/>
              </a:rPr>
              <a:t>강북구는</a:t>
            </a:r>
            <a:r>
              <a:rPr lang="en-US" sz="1800" dirty="0">
                <a:solidFill>
                  <a:schemeClr val="dk1"/>
                </a:solidFill>
                <a:latin typeface="Calibri"/>
                <a:ea typeface="Calibri"/>
                <a:cs typeface="Calibri"/>
                <a:sym typeface="Calibri"/>
              </a:rPr>
              <a:t> </a:t>
            </a:r>
            <a:r>
              <a:rPr lang="en-US" sz="1800" dirty="0" err="1">
                <a:solidFill>
                  <a:schemeClr val="dk1"/>
                </a:solidFill>
                <a:latin typeface="Calibri"/>
                <a:ea typeface="Calibri"/>
                <a:cs typeface="Calibri"/>
                <a:sym typeface="Calibri"/>
              </a:rPr>
              <a:t>편의시설</a:t>
            </a:r>
            <a:r>
              <a:rPr lang="en-US" sz="1800" dirty="0">
                <a:solidFill>
                  <a:schemeClr val="dk1"/>
                </a:solidFill>
                <a:latin typeface="Calibri"/>
                <a:ea typeface="Calibri"/>
                <a:cs typeface="Calibri"/>
                <a:sym typeface="Calibri"/>
              </a:rPr>
              <a:t> 1개당 약 800명의 </a:t>
            </a:r>
            <a:r>
              <a:rPr lang="en-US" sz="1800" dirty="0" err="1">
                <a:solidFill>
                  <a:schemeClr val="dk1"/>
                </a:solidFill>
                <a:latin typeface="Calibri"/>
                <a:ea typeface="Calibri"/>
                <a:cs typeface="Calibri"/>
                <a:sym typeface="Calibri"/>
              </a:rPr>
              <a:t>장애인이</a:t>
            </a:r>
            <a:r>
              <a:rPr lang="en-US" sz="1800" dirty="0">
                <a:solidFill>
                  <a:schemeClr val="dk1"/>
                </a:solidFill>
                <a:latin typeface="Calibri"/>
                <a:ea typeface="Calibri"/>
                <a:cs typeface="Calibri"/>
                <a:sym typeface="Calibri"/>
              </a:rPr>
              <a:t> </a:t>
            </a:r>
            <a:r>
              <a:rPr lang="en-US" sz="1800" dirty="0" err="1">
                <a:solidFill>
                  <a:schemeClr val="dk1"/>
                </a:solidFill>
                <a:latin typeface="Calibri"/>
                <a:ea typeface="Calibri"/>
                <a:cs typeface="Calibri"/>
                <a:sym typeface="Calibri"/>
              </a:rPr>
              <a:t>사용하는</a:t>
            </a:r>
            <a:r>
              <a:rPr lang="en-US" sz="1800" dirty="0">
                <a:solidFill>
                  <a:schemeClr val="dk1"/>
                </a:solidFill>
                <a:latin typeface="Calibri"/>
                <a:ea typeface="Calibri"/>
                <a:cs typeface="Calibri"/>
                <a:sym typeface="Calibri"/>
              </a:rPr>
              <a:t> 셈</a:t>
            </a:r>
            <a:endParaRPr sz="1800" b="1" i="0" u="none" strike="noStrike" cap="none" dirty="0">
              <a:solidFill>
                <a:srgbClr val="0070C0"/>
              </a:solidFill>
              <a:latin typeface="Calibri"/>
              <a:ea typeface="Calibri"/>
              <a:cs typeface="Calibri"/>
              <a:sym typeface="Calibri"/>
            </a:endParaRPr>
          </a:p>
        </p:txBody>
      </p:sp>
      <p:sp>
        <p:nvSpPr>
          <p:cNvPr id="412" name="Google Shape;412;g116d531e49d_0_274"/>
          <p:cNvSpPr txBox="1"/>
          <p:nvPr/>
        </p:nvSpPr>
        <p:spPr>
          <a:xfrm>
            <a:off x="10102095" y="1914094"/>
            <a:ext cx="6614105" cy="4464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300"/>
              <a:buFont typeface="Arial"/>
              <a:buNone/>
            </a:pPr>
            <a:r>
              <a:rPr lang="en-US" sz="2300" b="1" dirty="0" err="1">
                <a:solidFill>
                  <a:schemeClr val="dk1"/>
                </a:solidFill>
                <a:latin typeface="Calibri"/>
                <a:ea typeface="Calibri"/>
                <a:cs typeface="Calibri"/>
                <a:sym typeface="Calibri"/>
              </a:rPr>
              <a:t>장애인</a:t>
            </a:r>
            <a:r>
              <a:rPr lang="en-US" sz="2300" b="1" dirty="0">
                <a:solidFill>
                  <a:schemeClr val="dk1"/>
                </a:solidFill>
                <a:latin typeface="Calibri"/>
                <a:ea typeface="Calibri"/>
                <a:cs typeface="Calibri"/>
                <a:sym typeface="Calibri"/>
              </a:rPr>
              <a:t> </a:t>
            </a:r>
            <a:r>
              <a:rPr lang="en-US" sz="2300" b="1" dirty="0" err="1">
                <a:solidFill>
                  <a:schemeClr val="dk1"/>
                </a:solidFill>
                <a:latin typeface="Calibri"/>
                <a:ea typeface="Calibri"/>
                <a:cs typeface="Calibri"/>
                <a:sym typeface="Calibri"/>
              </a:rPr>
              <a:t>편의시설의</a:t>
            </a:r>
            <a:r>
              <a:rPr lang="en-US" sz="2300" b="1" dirty="0">
                <a:solidFill>
                  <a:schemeClr val="dk1"/>
                </a:solidFill>
                <a:latin typeface="Calibri"/>
                <a:ea typeface="Calibri"/>
                <a:cs typeface="Calibri"/>
                <a:sym typeface="Calibri"/>
              </a:rPr>
              <a:t> </a:t>
            </a:r>
            <a:r>
              <a:rPr lang="en-US" sz="2300" b="1" dirty="0" err="1">
                <a:solidFill>
                  <a:schemeClr val="dk1"/>
                </a:solidFill>
                <a:latin typeface="Calibri"/>
                <a:ea typeface="Calibri"/>
                <a:cs typeface="Calibri"/>
                <a:sym typeface="Calibri"/>
              </a:rPr>
              <a:t>수가</a:t>
            </a:r>
            <a:r>
              <a:rPr lang="en-US" sz="2300" b="1" dirty="0">
                <a:solidFill>
                  <a:schemeClr val="dk1"/>
                </a:solidFill>
                <a:latin typeface="Calibri"/>
                <a:ea typeface="Calibri"/>
                <a:cs typeface="Calibri"/>
                <a:sym typeface="Calibri"/>
              </a:rPr>
              <a:t> </a:t>
            </a:r>
            <a:r>
              <a:rPr lang="en-US" sz="2300" b="1" dirty="0" err="1">
                <a:solidFill>
                  <a:schemeClr val="dk1"/>
                </a:solidFill>
                <a:latin typeface="Calibri"/>
                <a:ea typeface="Calibri"/>
                <a:cs typeface="Calibri"/>
                <a:sym typeface="Calibri"/>
              </a:rPr>
              <a:t>턱없이</a:t>
            </a:r>
            <a:r>
              <a:rPr lang="en-US" sz="2300" b="1" dirty="0">
                <a:solidFill>
                  <a:schemeClr val="dk1"/>
                </a:solidFill>
                <a:latin typeface="Calibri"/>
                <a:ea typeface="Calibri"/>
                <a:cs typeface="Calibri"/>
                <a:sym typeface="Calibri"/>
              </a:rPr>
              <a:t> </a:t>
            </a:r>
            <a:r>
              <a:rPr lang="en-US" sz="2300" b="1" dirty="0" err="1">
                <a:solidFill>
                  <a:schemeClr val="dk1"/>
                </a:solidFill>
                <a:latin typeface="Calibri"/>
                <a:ea typeface="Calibri"/>
                <a:cs typeface="Calibri"/>
                <a:sym typeface="Calibri"/>
              </a:rPr>
              <a:t>부족한</a:t>
            </a:r>
            <a:r>
              <a:rPr lang="en-US" sz="2300" b="1" dirty="0">
                <a:solidFill>
                  <a:schemeClr val="dk1"/>
                </a:solidFill>
                <a:latin typeface="Calibri"/>
                <a:ea typeface="Calibri"/>
                <a:cs typeface="Calibri"/>
                <a:sym typeface="Calibri"/>
              </a:rPr>
              <a:t> </a:t>
            </a:r>
            <a:r>
              <a:rPr lang="en-US" sz="2300" b="1" dirty="0" err="1">
                <a:solidFill>
                  <a:schemeClr val="dk1"/>
                </a:solidFill>
                <a:latin typeface="Calibri"/>
                <a:ea typeface="Calibri"/>
                <a:cs typeface="Calibri"/>
                <a:sym typeface="Calibri"/>
              </a:rPr>
              <a:t>현실</a:t>
            </a:r>
            <a:endParaRPr sz="2300" b="1" i="0" u="none" strike="noStrike" cap="none" dirty="0">
              <a:solidFill>
                <a:srgbClr val="000000"/>
              </a:solidFill>
              <a:latin typeface="Arial"/>
              <a:ea typeface="Arial"/>
              <a:cs typeface="Arial"/>
              <a:sym typeface="Arial"/>
            </a:endParaRPr>
          </a:p>
        </p:txBody>
      </p:sp>
      <p:sp>
        <p:nvSpPr>
          <p:cNvPr id="413" name="Google Shape;413;g116d531e49d_0_274"/>
          <p:cNvSpPr txBox="1"/>
          <p:nvPr/>
        </p:nvSpPr>
        <p:spPr>
          <a:xfrm>
            <a:off x="10102095" y="4056562"/>
            <a:ext cx="7639800" cy="785100"/>
          </a:xfrm>
          <a:prstGeom prst="rect">
            <a:avLst/>
          </a:prstGeom>
          <a:noFill/>
          <a:ln>
            <a:noFill/>
          </a:ln>
        </p:spPr>
        <p:txBody>
          <a:bodyPr spcFirstLastPara="1" wrap="square" lIns="91425" tIns="45700" rIns="91425" bIns="45700" anchor="t" anchorCtr="0">
            <a:spAutoFit/>
          </a:bodyPr>
          <a:lstStyle/>
          <a:p>
            <a:pPr marL="285750" marR="0" lvl="0" indent="-285750" algn="l" rtl="0">
              <a:lnSpc>
                <a:spcPct val="150000"/>
              </a:lnSpc>
              <a:spcBef>
                <a:spcPts val="0"/>
              </a:spcBef>
              <a:spcAft>
                <a:spcPts val="0"/>
              </a:spcAft>
              <a:buClr>
                <a:srgbClr val="000000"/>
              </a:buClr>
              <a:buSzPts val="1800"/>
              <a:buFont typeface="Arial"/>
              <a:buChar char="•"/>
            </a:pPr>
            <a:r>
              <a:rPr lang="en-US" sz="1800" dirty="0" err="1">
                <a:solidFill>
                  <a:schemeClr val="dk1"/>
                </a:solidFill>
                <a:latin typeface="Calibri"/>
                <a:ea typeface="Calibri"/>
                <a:cs typeface="Calibri"/>
                <a:sym typeface="Calibri"/>
              </a:rPr>
              <a:t>장애인</a:t>
            </a:r>
            <a:r>
              <a:rPr lang="en-US" sz="1800" dirty="0">
                <a:solidFill>
                  <a:schemeClr val="dk1"/>
                </a:solidFill>
                <a:latin typeface="Calibri"/>
                <a:ea typeface="Calibri"/>
                <a:cs typeface="Calibri"/>
                <a:sym typeface="Calibri"/>
              </a:rPr>
              <a:t> </a:t>
            </a:r>
            <a:r>
              <a:rPr lang="en-US" sz="1800" dirty="0" err="1">
                <a:solidFill>
                  <a:schemeClr val="dk1"/>
                </a:solidFill>
                <a:latin typeface="Calibri"/>
                <a:ea typeface="Calibri"/>
                <a:cs typeface="Calibri"/>
                <a:sym typeface="Calibri"/>
              </a:rPr>
              <a:t>인원</a:t>
            </a:r>
            <a:r>
              <a:rPr lang="en-US" sz="1800" dirty="0">
                <a:solidFill>
                  <a:schemeClr val="dk1"/>
                </a:solidFill>
                <a:latin typeface="Calibri"/>
                <a:ea typeface="Calibri"/>
                <a:cs typeface="Calibri"/>
                <a:sym typeface="Calibri"/>
              </a:rPr>
              <a:t> 수 별 </a:t>
            </a:r>
            <a:r>
              <a:rPr lang="en-US" sz="1800" dirty="0" err="1">
                <a:solidFill>
                  <a:schemeClr val="dk1"/>
                </a:solidFill>
                <a:latin typeface="Calibri"/>
                <a:ea typeface="Calibri"/>
                <a:cs typeface="Calibri"/>
                <a:sym typeface="Calibri"/>
              </a:rPr>
              <a:t>설치가</a:t>
            </a:r>
            <a:r>
              <a:rPr lang="en-US" sz="1800" dirty="0">
                <a:solidFill>
                  <a:schemeClr val="dk1"/>
                </a:solidFill>
                <a:latin typeface="Calibri"/>
                <a:ea typeface="Calibri"/>
                <a:cs typeface="Calibri"/>
                <a:sym typeface="Calibri"/>
              </a:rPr>
              <a:t> </a:t>
            </a:r>
            <a:r>
              <a:rPr lang="en-US" sz="1800" dirty="0" err="1">
                <a:solidFill>
                  <a:schemeClr val="dk1"/>
                </a:solidFill>
                <a:latin typeface="Calibri"/>
                <a:ea typeface="Calibri"/>
                <a:cs typeface="Calibri"/>
                <a:sym typeface="Calibri"/>
              </a:rPr>
              <a:t>필요한</a:t>
            </a:r>
            <a:r>
              <a:rPr lang="en-US" sz="1800" dirty="0">
                <a:solidFill>
                  <a:schemeClr val="dk1"/>
                </a:solidFill>
                <a:latin typeface="Calibri"/>
                <a:ea typeface="Calibri"/>
                <a:cs typeface="Calibri"/>
                <a:sym typeface="Calibri"/>
              </a:rPr>
              <a:t> </a:t>
            </a:r>
            <a:r>
              <a:rPr lang="en-US" sz="1800" dirty="0" err="1">
                <a:solidFill>
                  <a:schemeClr val="dk1"/>
                </a:solidFill>
                <a:latin typeface="Calibri"/>
                <a:ea typeface="Calibri"/>
                <a:cs typeface="Calibri"/>
                <a:sym typeface="Calibri"/>
              </a:rPr>
              <a:t>편의시설</a:t>
            </a:r>
            <a:r>
              <a:rPr lang="en-US" sz="1800" dirty="0">
                <a:solidFill>
                  <a:schemeClr val="dk1"/>
                </a:solidFill>
                <a:latin typeface="Calibri"/>
                <a:ea typeface="Calibri"/>
                <a:cs typeface="Calibri"/>
                <a:sym typeface="Calibri"/>
              </a:rPr>
              <a:t> </a:t>
            </a:r>
            <a:r>
              <a:rPr lang="en-US" sz="1800" dirty="0" err="1">
                <a:solidFill>
                  <a:schemeClr val="dk1"/>
                </a:solidFill>
                <a:latin typeface="Calibri"/>
                <a:ea typeface="Calibri"/>
                <a:cs typeface="Calibri"/>
                <a:sym typeface="Calibri"/>
              </a:rPr>
              <a:t>기준</a:t>
            </a:r>
            <a:r>
              <a:rPr lang="en-US" sz="1800" dirty="0">
                <a:solidFill>
                  <a:schemeClr val="dk1"/>
                </a:solidFill>
                <a:latin typeface="Calibri"/>
                <a:ea typeface="Calibri"/>
                <a:cs typeface="Calibri"/>
                <a:sym typeface="Calibri"/>
              </a:rPr>
              <a:t> </a:t>
            </a:r>
            <a:r>
              <a:rPr lang="en-US" sz="1800" dirty="0" err="1">
                <a:solidFill>
                  <a:schemeClr val="dk1"/>
                </a:solidFill>
                <a:latin typeface="Calibri"/>
                <a:ea typeface="Calibri"/>
                <a:cs typeface="Calibri"/>
                <a:sym typeface="Calibri"/>
              </a:rPr>
              <a:t>비존재</a:t>
            </a:r>
            <a:r>
              <a:rPr lang="en-US" sz="1800" dirty="0">
                <a:solidFill>
                  <a:schemeClr val="dk1"/>
                </a:solidFill>
                <a:latin typeface="Calibri"/>
                <a:ea typeface="Calibri"/>
                <a:cs typeface="Calibri"/>
                <a:sym typeface="Calibri"/>
              </a:rPr>
              <a:t>(</a:t>
            </a:r>
            <a:r>
              <a:rPr lang="en-US" sz="1800" dirty="0" err="1">
                <a:solidFill>
                  <a:schemeClr val="dk1"/>
                </a:solidFill>
                <a:latin typeface="Calibri"/>
                <a:ea typeface="Calibri"/>
                <a:cs typeface="Calibri"/>
                <a:sym typeface="Calibri"/>
              </a:rPr>
              <a:t>非存在</a:t>
            </a:r>
            <a:r>
              <a:rPr lang="en-US" sz="1800" dirty="0">
                <a:solidFill>
                  <a:schemeClr val="dk1"/>
                </a:solidFill>
                <a:latin typeface="Calibri"/>
                <a:ea typeface="Calibri"/>
                <a:cs typeface="Calibri"/>
                <a:sym typeface="Calibri"/>
              </a:rPr>
              <a:t>)</a:t>
            </a:r>
            <a:endParaRPr sz="1800" b="0" i="0" u="none" strike="noStrike" cap="none" dirty="0">
              <a:solidFill>
                <a:schemeClr val="dk1"/>
              </a:solidFill>
              <a:latin typeface="Calibri"/>
              <a:ea typeface="Calibri"/>
              <a:cs typeface="Calibri"/>
              <a:sym typeface="Calibri"/>
            </a:endParaRPr>
          </a:p>
          <a:p>
            <a:pPr marL="0" marR="0" lvl="0" indent="0" algn="l" rtl="0">
              <a:lnSpc>
                <a:spcPct val="150000"/>
              </a:lnSpc>
              <a:spcBef>
                <a:spcPts val="0"/>
              </a:spcBef>
              <a:spcAft>
                <a:spcPts val="0"/>
              </a:spcAft>
              <a:buNone/>
            </a:pPr>
            <a:r>
              <a:rPr lang="en-US" sz="1800" b="0" i="0" u="none" strike="noStrike" cap="none" dirty="0">
                <a:solidFill>
                  <a:schemeClr val="dk1"/>
                </a:solidFill>
                <a:latin typeface="Calibri"/>
                <a:ea typeface="Calibri"/>
                <a:cs typeface="Calibri"/>
                <a:sym typeface="Calibri"/>
              </a:rPr>
              <a:t>     → </a:t>
            </a:r>
            <a:r>
              <a:rPr lang="en-US" sz="1800" b="1" dirty="0" err="1">
                <a:solidFill>
                  <a:srgbClr val="0070C0"/>
                </a:solidFill>
                <a:latin typeface="Calibri"/>
                <a:ea typeface="Calibri"/>
                <a:cs typeface="Calibri"/>
                <a:sym typeface="Calibri"/>
              </a:rPr>
              <a:t>국가적인</a:t>
            </a:r>
            <a:r>
              <a:rPr lang="en-US" sz="1800" b="1" dirty="0">
                <a:solidFill>
                  <a:srgbClr val="0070C0"/>
                </a:solidFill>
                <a:latin typeface="Calibri"/>
                <a:ea typeface="Calibri"/>
                <a:cs typeface="Calibri"/>
                <a:sym typeface="Calibri"/>
              </a:rPr>
              <a:t> </a:t>
            </a:r>
            <a:r>
              <a:rPr lang="en-US" sz="1800" b="1" dirty="0" err="1">
                <a:solidFill>
                  <a:srgbClr val="0070C0"/>
                </a:solidFill>
                <a:latin typeface="Calibri"/>
                <a:ea typeface="Calibri"/>
                <a:cs typeface="Calibri"/>
                <a:sym typeface="Calibri"/>
              </a:rPr>
              <a:t>기준</a:t>
            </a:r>
            <a:r>
              <a:rPr lang="en-US" sz="1800" b="1" dirty="0">
                <a:solidFill>
                  <a:srgbClr val="0070C0"/>
                </a:solidFill>
                <a:latin typeface="Calibri"/>
                <a:ea typeface="Calibri"/>
                <a:cs typeface="Calibri"/>
                <a:sym typeface="Calibri"/>
              </a:rPr>
              <a:t> </a:t>
            </a:r>
            <a:r>
              <a:rPr lang="en-US" sz="1800" b="1" dirty="0" err="1">
                <a:solidFill>
                  <a:srgbClr val="0070C0"/>
                </a:solidFill>
                <a:latin typeface="Calibri"/>
                <a:ea typeface="Calibri"/>
                <a:cs typeface="Calibri"/>
                <a:sym typeface="Calibri"/>
              </a:rPr>
              <a:t>설정</a:t>
            </a:r>
            <a:r>
              <a:rPr lang="en-US" sz="1800" b="1" dirty="0">
                <a:solidFill>
                  <a:srgbClr val="0070C0"/>
                </a:solidFill>
                <a:latin typeface="Calibri"/>
                <a:ea typeface="Calibri"/>
                <a:cs typeface="Calibri"/>
                <a:sym typeface="Calibri"/>
              </a:rPr>
              <a:t> 및 </a:t>
            </a:r>
            <a:r>
              <a:rPr lang="en-US" sz="1800" b="1" dirty="0" err="1">
                <a:solidFill>
                  <a:srgbClr val="0070C0"/>
                </a:solidFill>
                <a:latin typeface="Calibri"/>
                <a:ea typeface="Calibri"/>
                <a:cs typeface="Calibri"/>
                <a:sym typeface="Calibri"/>
              </a:rPr>
              <a:t>관리</a:t>
            </a:r>
            <a:r>
              <a:rPr lang="en-US" sz="1800" b="1" dirty="0">
                <a:solidFill>
                  <a:srgbClr val="0070C0"/>
                </a:solidFill>
                <a:latin typeface="Calibri"/>
                <a:ea typeface="Calibri"/>
                <a:cs typeface="Calibri"/>
                <a:sym typeface="Calibri"/>
              </a:rPr>
              <a:t> </a:t>
            </a:r>
            <a:r>
              <a:rPr lang="en-US" sz="1800" b="1" dirty="0" err="1">
                <a:solidFill>
                  <a:srgbClr val="0070C0"/>
                </a:solidFill>
                <a:latin typeface="Calibri"/>
                <a:ea typeface="Calibri"/>
                <a:cs typeface="Calibri"/>
                <a:sym typeface="Calibri"/>
              </a:rPr>
              <a:t>필요</a:t>
            </a:r>
            <a:endParaRPr sz="1800" b="1" i="0" u="none" strike="noStrike" cap="none" dirty="0">
              <a:solidFill>
                <a:srgbClr val="0070C0"/>
              </a:solidFill>
              <a:latin typeface="Calibri"/>
              <a:ea typeface="Calibri"/>
              <a:cs typeface="Calibri"/>
              <a:sym typeface="Calibri"/>
            </a:endParaRPr>
          </a:p>
        </p:txBody>
      </p:sp>
      <p:sp>
        <p:nvSpPr>
          <p:cNvPr id="414" name="Google Shape;414;g116d531e49d_0_274"/>
          <p:cNvSpPr txBox="1"/>
          <p:nvPr/>
        </p:nvSpPr>
        <p:spPr>
          <a:xfrm>
            <a:off x="10102095" y="3585493"/>
            <a:ext cx="5687700" cy="4464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300"/>
              <a:buFont typeface="Arial"/>
              <a:buNone/>
            </a:pPr>
            <a:r>
              <a:rPr lang="en-US" sz="2300" b="1" dirty="0" err="1">
                <a:solidFill>
                  <a:schemeClr val="dk1"/>
                </a:solidFill>
                <a:latin typeface="Calibri"/>
                <a:ea typeface="Calibri"/>
                <a:cs typeface="Calibri"/>
                <a:sym typeface="Calibri"/>
              </a:rPr>
              <a:t>편의시설의</a:t>
            </a:r>
            <a:r>
              <a:rPr lang="en-US" sz="2300" b="1" dirty="0">
                <a:solidFill>
                  <a:schemeClr val="dk1"/>
                </a:solidFill>
                <a:latin typeface="Calibri"/>
                <a:ea typeface="Calibri"/>
                <a:cs typeface="Calibri"/>
                <a:sym typeface="Calibri"/>
              </a:rPr>
              <a:t> </a:t>
            </a:r>
            <a:r>
              <a:rPr lang="en-US" sz="2300" b="1" dirty="0" err="1">
                <a:solidFill>
                  <a:schemeClr val="dk1"/>
                </a:solidFill>
                <a:latin typeface="Calibri"/>
                <a:ea typeface="Calibri"/>
                <a:cs typeface="Calibri"/>
                <a:sym typeface="Calibri"/>
              </a:rPr>
              <a:t>절대적인</a:t>
            </a:r>
            <a:r>
              <a:rPr lang="en-US" sz="2300" b="1" dirty="0">
                <a:solidFill>
                  <a:schemeClr val="dk1"/>
                </a:solidFill>
                <a:latin typeface="Calibri"/>
                <a:ea typeface="Calibri"/>
                <a:cs typeface="Calibri"/>
                <a:sym typeface="Calibri"/>
              </a:rPr>
              <a:t> 수 </a:t>
            </a:r>
            <a:r>
              <a:rPr lang="en-US" sz="2300" b="1" dirty="0" err="1">
                <a:solidFill>
                  <a:schemeClr val="dk1"/>
                </a:solidFill>
                <a:latin typeface="Calibri"/>
                <a:ea typeface="Calibri"/>
                <a:cs typeface="Calibri"/>
                <a:sym typeface="Calibri"/>
              </a:rPr>
              <a:t>증진</a:t>
            </a:r>
            <a:r>
              <a:rPr lang="en-US" sz="2300" b="1" dirty="0">
                <a:solidFill>
                  <a:schemeClr val="dk1"/>
                </a:solidFill>
                <a:latin typeface="Calibri"/>
                <a:ea typeface="Calibri"/>
                <a:cs typeface="Calibri"/>
                <a:sym typeface="Calibri"/>
              </a:rPr>
              <a:t> </a:t>
            </a:r>
            <a:r>
              <a:rPr lang="en-US" sz="2300" b="1" dirty="0" err="1">
                <a:solidFill>
                  <a:schemeClr val="dk1"/>
                </a:solidFill>
                <a:latin typeface="Calibri"/>
                <a:ea typeface="Calibri"/>
                <a:cs typeface="Calibri"/>
                <a:sym typeface="Calibri"/>
              </a:rPr>
              <a:t>필요</a:t>
            </a:r>
            <a:endParaRPr sz="2300" b="1" i="0" u="none" strike="noStrike" cap="none" dirty="0">
              <a:solidFill>
                <a:srgbClr val="000000"/>
              </a:solidFill>
              <a:latin typeface="Arial"/>
              <a:ea typeface="Arial"/>
              <a:cs typeface="Arial"/>
              <a:sym typeface="Arial"/>
            </a:endParaRPr>
          </a:p>
        </p:txBody>
      </p:sp>
      <p:pic>
        <p:nvPicPr>
          <p:cNvPr id="415" name="Google Shape;415;g116d531e49d_0_274"/>
          <p:cNvPicPr preferRelativeResize="0"/>
          <p:nvPr/>
        </p:nvPicPr>
        <p:blipFill>
          <a:blip r:embed="rId5">
            <a:alphaModFix/>
          </a:blip>
          <a:stretch>
            <a:fillRect/>
          </a:stretch>
        </p:blipFill>
        <p:spPr>
          <a:xfrm>
            <a:off x="1347680" y="2645379"/>
            <a:ext cx="6554375" cy="4194000"/>
          </a:xfrm>
          <a:prstGeom prst="rect">
            <a:avLst/>
          </a:prstGeom>
          <a:noFill/>
          <a:ln w="9525" cap="flat" cmpd="sng">
            <a:solidFill>
              <a:schemeClr val="dk1"/>
            </a:solidFill>
            <a:prstDash val="solid"/>
            <a:round/>
            <a:headEnd type="none" w="sm" len="sm"/>
            <a:tailEnd type="none" w="sm" len="sm"/>
          </a:ln>
          <a:effectLst>
            <a:outerShdw blurRad="50800" dist="38100" dir="2700000" algn="tl" rotWithShape="0">
              <a:srgbClr val="000000">
                <a:alpha val="40000"/>
              </a:srgbClr>
            </a:outerShdw>
          </a:effectLst>
        </p:spPr>
      </p:pic>
      <p:sp>
        <p:nvSpPr>
          <p:cNvPr id="416" name="Google Shape;416;g116d531e49d_0_274"/>
          <p:cNvSpPr txBox="1"/>
          <p:nvPr/>
        </p:nvSpPr>
        <p:spPr>
          <a:xfrm>
            <a:off x="1279440" y="7508127"/>
            <a:ext cx="7714435" cy="923289"/>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1800" dirty="0">
                <a:solidFill>
                  <a:schemeClr val="dk1"/>
                </a:solidFill>
                <a:latin typeface="Calibri"/>
                <a:ea typeface="Calibri"/>
                <a:cs typeface="Calibri"/>
                <a:sym typeface="Calibri"/>
              </a:rPr>
              <a:t>** </a:t>
            </a:r>
            <a:r>
              <a:rPr lang="en-US" sz="1800" dirty="0" err="1">
                <a:solidFill>
                  <a:schemeClr val="dk1"/>
                </a:solidFill>
                <a:latin typeface="Calibri"/>
                <a:ea typeface="Calibri"/>
                <a:cs typeface="Calibri"/>
                <a:sym typeface="Calibri"/>
              </a:rPr>
              <a:t>지체</a:t>
            </a:r>
            <a:r>
              <a:rPr lang="en-US" sz="1800" dirty="0">
                <a:solidFill>
                  <a:schemeClr val="dk1"/>
                </a:solidFill>
                <a:latin typeface="Calibri"/>
                <a:ea typeface="Calibri"/>
                <a:cs typeface="Calibri"/>
                <a:sym typeface="Calibri"/>
              </a:rPr>
              <a:t> </a:t>
            </a:r>
            <a:r>
              <a:rPr lang="en-US" sz="1800" dirty="0" err="1">
                <a:solidFill>
                  <a:schemeClr val="dk1"/>
                </a:solidFill>
                <a:latin typeface="Calibri"/>
                <a:ea typeface="Calibri"/>
                <a:cs typeface="Calibri"/>
                <a:sym typeface="Calibri"/>
              </a:rPr>
              <a:t>장애</a:t>
            </a:r>
            <a:r>
              <a:rPr lang="en-US" sz="1800" dirty="0">
                <a:solidFill>
                  <a:schemeClr val="dk1"/>
                </a:solidFill>
                <a:latin typeface="Calibri"/>
                <a:ea typeface="Calibri"/>
                <a:cs typeface="Calibri"/>
                <a:sym typeface="Calibri"/>
              </a:rPr>
              <a:t> (</a:t>
            </a:r>
            <a:r>
              <a:rPr lang="en-US" sz="1800" dirty="0" err="1">
                <a:solidFill>
                  <a:schemeClr val="dk1"/>
                </a:solidFill>
                <a:latin typeface="Calibri"/>
                <a:ea typeface="Calibri"/>
                <a:cs typeface="Calibri"/>
                <a:sym typeface="Calibri"/>
              </a:rPr>
              <a:t>遲滯障礙</a:t>
            </a:r>
            <a:r>
              <a:rPr lang="en-US" sz="1800" dirty="0">
                <a:solidFill>
                  <a:schemeClr val="dk1"/>
                </a:solidFill>
                <a:latin typeface="Calibri"/>
                <a:ea typeface="Calibri"/>
                <a:cs typeface="Calibri"/>
                <a:sym typeface="Calibri"/>
              </a:rPr>
              <a:t>) : </a:t>
            </a:r>
            <a:r>
              <a:rPr lang="en-US" sz="1800" dirty="0" err="1">
                <a:solidFill>
                  <a:schemeClr val="dk1"/>
                </a:solidFill>
                <a:latin typeface="Calibri"/>
                <a:ea typeface="Calibri"/>
                <a:cs typeface="Calibri"/>
                <a:sym typeface="Calibri"/>
              </a:rPr>
              <a:t>질병</a:t>
            </a:r>
            <a:r>
              <a:rPr lang="en-US" sz="1800" dirty="0">
                <a:solidFill>
                  <a:schemeClr val="dk1"/>
                </a:solidFill>
                <a:latin typeface="Calibri"/>
                <a:ea typeface="Calibri"/>
                <a:cs typeface="Calibri"/>
                <a:sym typeface="Calibri"/>
              </a:rPr>
              <a:t> </a:t>
            </a:r>
            <a:r>
              <a:rPr lang="en-US" sz="1800" dirty="0" err="1">
                <a:solidFill>
                  <a:schemeClr val="dk1"/>
                </a:solidFill>
                <a:latin typeface="Calibri"/>
                <a:ea typeface="Calibri"/>
                <a:cs typeface="Calibri"/>
                <a:sym typeface="Calibri"/>
              </a:rPr>
              <a:t>또는</a:t>
            </a:r>
            <a:r>
              <a:rPr lang="en-US" sz="1800" dirty="0">
                <a:solidFill>
                  <a:schemeClr val="dk1"/>
                </a:solidFill>
                <a:latin typeface="Calibri"/>
                <a:ea typeface="Calibri"/>
                <a:cs typeface="Calibri"/>
                <a:sym typeface="Calibri"/>
              </a:rPr>
              <a:t> </a:t>
            </a:r>
            <a:r>
              <a:rPr lang="en-US" sz="1800" dirty="0" err="1">
                <a:solidFill>
                  <a:schemeClr val="dk1"/>
                </a:solidFill>
                <a:latin typeface="Calibri"/>
                <a:ea typeface="Calibri"/>
                <a:cs typeface="Calibri"/>
                <a:sym typeface="Calibri"/>
              </a:rPr>
              <a:t>사고</a:t>
            </a:r>
            <a:r>
              <a:rPr lang="en-US" sz="1800" dirty="0">
                <a:solidFill>
                  <a:schemeClr val="dk1"/>
                </a:solidFill>
                <a:latin typeface="Calibri"/>
                <a:ea typeface="Calibri"/>
                <a:cs typeface="Calibri"/>
                <a:sym typeface="Calibri"/>
              </a:rPr>
              <a:t> </a:t>
            </a:r>
            <a:r>
              <a:rPr lang="en-US" sz="1800" dirty="0" err="1">
                <a:solidFill>
                  <a:schemeClr val="dk1"/>
                </a:solidFill>
                <a:latin typeface="Calibri"/>
                <a:ea typeface="Calibri"/>
                <a:cs typeface="Calibri"/>
                <a:sym typeface="Calibri"/>
              </a:rPr>
              <a:t>후유증</a:t>
            </a:r>
            <a:r>
              <a:rPr lang="en-US" sz="1800" dirty="0">
                <a:solidFill>
                  <a:schemeClr val="dk1"/>
                </a:solidFill>
                <a:latin typeface="Calibri"/>
                <a:ea typeface="Calibri"/>
                <a:cs typeface="Calibri"/>
                <a:sym typeface="Calibri"/>
              </a:rPr>
              <a:t> </a:t>
            </a:r>
            <a:r>
              <a:rPr lang="en-US" sz="1800" dirty="0" err="1">
                <a:solidFill>
                  <a:schemeClr val="dk1"/>
                </a:solidFill>
                <a:latin typeface="Calibri"/>
                <a:ea typeface="Calibri"/>
                <a:cs typeface="Calibri"/>
                <a:sym typeface="Calibri"/>
              </a:rPr>
              <a:t>등으로</a:t>
            </a:r>
            <a:r>
              <a:rPr lang="en-US" sz="1800" dirty="0">
                <a:solidFill>
                  <a:schemeClr val="dk1"/>
                </a:solidFill>
                <a:latin typeface="Calibri"/>
                <a:ea typeface="Calibri"/>
                <a:cs typeface="Calibri"/>
                <a:sym typeface="Calibri"/>
              </a:rPr>
              <a:t> </a:t>
            </a:r>
            <a:r>
              <a:rPr lang="en-US" sz="1800" dirty="0" err="1">
                <a:solidFill>
                  <a:schemeClr val="dk1"/>
                </a:solidFill>
                <a:latin typeface="Calibri"/>
                <a:ea typeface="Calibri"/>
                <a:cs typeface="Calibri"/>
                <a:sym typeface="Calibri"/>
              </a:rPr>
              <a:t>인해</a:t>
            </a:r>
            <a:r>
              <a:rPr lang="en-US" sz="1800" dirty="0">
                <a:solidFill>
                  <a:schemeClr val="dk1"/>
                </a:solidFill>
                <a:latin typeface="Calibri"/>
                <a:ea typeface="Calibri"/>
                <a:cs typeface="Calibri"/>
                <a:sym typeface="Calibri"/>
              </a:rPr>
              <a:t> </a:t>
            </a:r>
            <a:r>
              <a:rPr lang="en-US" sz="1800" dirty="0" err="1">
                <a:solidFill>
                  <a:schemeClr val="dk1"/>
                </a:solidFill>
                <a:latin typeface="Calibri"/>
                <a:ea typeface="Calibri"/>
                <a:cs typeface="Calibri"/>
                <a:sym typeface="Calibri"/>
              </a:rPr>
              <a:t>신체적인</a:t>
            </a:r>
            <a:r>
              <a:rPr lang="en-US" sz="1800" dirty="0">
                <a:solidFill>
                  <a:schemeClr val="dk1"/>
                </a:solidFill>
                <a:latin typeface="Calibri"/>
                <a:ea typeface="Calibri"/>
                <a:cs typeface="Calibri"/>
                <a:sym typeface="Calibri"/>
              </a:rPr>
              <a:t> </a:t>
            </a:r>
            <a:r>
              <a:rPr lang="en-US" sz="1800" dirty="0" err="1">
                <a:solidFill>
                  <a:schemeClr val="dk1"/>
                </a:solidFill>
                <a:latin typeface="Calibri"/>
                <a:ea typeface="Calibri"/>
                <a:cs typeface="Calibri"/>
                <a:sym typeface="Calibri"/>
              </a:rPr>
              <a:t>활동을</a:t>
            </a:r>
            <a:r>
              <a:rPr lang="en-US" sz="1800" dirty="0">
                <a:solidFill>
                  <a:schemeClr val="dk1"/>
                </a:solidFill>
                <a:latin typeface="Calibri"/>
                <a:ea typeface="Calibri"/>
                <a:cs typeface="Calibri"/>
                <a:sym typeface="Calibri"/>
              </a:rPr>
              <a:t> </a:t>
            </a:r>
            <a:r>
              <a:rPr lang="en-US" sz="1800" dirty="0" err="1">
                <a:solidFill>
                  <a:schemeClr val="dk1"/>
                </a:solidFill>
                <a:latin typeface="Calibri"/>
                <a:ea typeface="Calibri"/>
                <a:cs typeface="Calibri"/>
                <a:sym typeface="Calibri"/>
              </a:rPr>
              <a:t>하는데</a:t>
            </a:r>
            <a:r>
              <a:rPr lang="en-US" sz="1800" dirty="0">
                <a:solidFill>
                  <a:schemeClr val="dk1"/>
                </a:solidFill>
                <a:latin typeface="Calibri"/>
                <a:ea typeface="Calibri"/>
                <a:cs typeface="Calibri"/>
                <a:sym typeface="Calibri"/>
              </a:rPr>
              <a:t>  </a:t>
            </a:r>
            <a:r>
              <a:rPr lang="en-US" sz="1800" dirty="0" err="1">
                <a:solidFill>
                  <a:schemeClr val="dk1"/>
                </a:solidFill>
                <a:latin typeface="Calibri"/>
                <a:ea typeface="Calibri"/>
                <a:cs typeface="Calibri"/>
                <a:sym typeface="Calibri"/>
              </a:rPr>
              <a:t>제약을</a:t>
            </a:r>
            <a:r>
              <a:rPr lang="en-US" sz="1800" dirty="0">
                <a:solidFill>
                  <a:schemeClr val="dk1"/>
                </a:solidFill>
                <a:latin typeface="Calibri"/>
                <a:ea typeface="Calibri"/>
                <a:cs typeface="Calibri"/>
                <a:sym typeface="Calibri"/>
              </a:rPr>
              <a:t> </a:t>
            </a:r>
            <a:r>
              <a:rPr lang="en-US" sz="1800" dirty="0" err="1">
                <a:solidFill>
                  <a:schemeClr val="dk1"/>
                </a:solidFill>
                <a:latin typeface="Calibri"/>
                <a:ea typeface="Calibri"/>
                <a:cs typeface="Calibri"/>
                <a:sym typeface="Calibri"/>
              </a:rPr>
              <a:t>받게되는</a:t>
            </a:r>
            <a:r>
              <a:rPr lang="en-US" sz="1800" dirty="0">
                <a:solidFill>
                  <a:schemeClr val="dk1"/>
                </a:solidFill>
                <a:latin typeface="Calibri"/>
                <a:ea typeface="Calibri"/>
                <a:cs typeface="Calibri"/>
                <a:sym typeface="Calibri"/>
              </a:rPr>
              <a:t> </a:t>
            </a:r>
            <a:r>
              <a:rPr lang="en-US" sz="1800" dirty="0" err="1">
                <a:solidFill>
                  <a:schemeClr val="dk1"/>
                </a:solidFill>
                <a:latin typeface="Calibri"/>
                <a:ea typeface="Calibri"/>
                <a:cs typeface="Calibri"/>
                <a:sym typeface="Calibri"/>
              </a:rPr>
              <a:t>장애</a:t>
            </a:r>
            <a:r>
              <a:rPr lang="en-US" sz="1800" dirty="0">
                <a:solidFill>
                  <a:schemeClr val="dk1"/>
                </a:solidFill>
                <a:latin typeface="Calibri"/>
                <a:ea typeface="Calibri"/>
                <a:cs typeface="Calibri"/>
                <a:sym typeface="Calibri"/>
              </a:rPr>
              <a:t>. </a:t>
            </a:r>
            <a:r>
              <a:rPr lang="en-US" sz="1800" dirty="0" err="1">
                <a:solidFill>
                  <a:schemeClr val="dk1"/>
                </a:solidFill>
                <a:latin typeface="Calibri"/>
                <a:ea typeface="Calibri"/>
                <a:cs typeface="Calibri"/>
                <a:sym typeface="Calibri"/>
              </a:rPr>
              <a:t>여기서</a:t>
            </a:r>
            <a:r>
              <a:rPr lang="en-US" sz="1800" dirty="0">
                <a:solidFill>
                  <a:schemeClr val="dk1"/>
                </a:solidFill>
                <a:latin typeface="Calibri"/>
                <a:ea typeface="Calibri"/>
                <a:cs typeface="Calibri"/>
                <a:sym typeface="Calibri"/>
              </a:rPr>
              <a:t> ‘</a:t>
            </a:r>
            <a:r>
              <a:rPr lang="en-US" sz="1800" dirty="0" err="1">
                <a:solidFill>
                  <a:schemeClr val="dk1"/>
                </a:solidFill>
                <a:latin typeface="Calibri"/>
                <a:ea typeface="Calibri"/>
                <a:cs typeface="Calibri"/>
                <a:sym typeface="Calibri"/>
              </a:rPr>
              <a:t>지체'는</a:t>
            </a:r>
            <a:r>
              <a:rPr lang="en-US" sz="1800" dirty="0">
                <a:solidFill>
                  <a:schemeClr val="dk1"/>
                </a:solidFill>
                <a:latin typeface="Calibri"/>
                <a:ea typeface="Calibri"/>
                <a:cs typeface="Calibri"/>
                <a:sym typeface="Calibri"/>
              </a:rPr>
              <a:t> ‘</a:t>
            </a:r>
            <a:r>
              <a:rPr lang="en-US" sz="1800" dirty="0" err="1">
                <a:solidFill>
                  <a:schemeClr val="dk1"/>
                </a:solidFill>
                <a:latin typeface="Calibri"/>
                <a:ea typeface="Calibri"/>
                <a:cs typeface="Calibri"/>
                <a:sym typeface="Calibri"/>
              </a:rPr>
              <a:t>팔다리와</a:t>
            </a:r>
            <a:r>
              <a:rPr lang="en-US" sz="1800" dirty="0">
                <a:solidFill>
                  <a:schemeClr val="dk1"/>
                </a:solidFill>
                <a:latin typeface="Calibri"/>
                <a:ea typeface="Calibri"/>
                <a:cs typeface="Calibri"/>
                <a:sym typeface="Calibri"/>
              </a:rPr>
              <a:t> </a:t>
            </a:r>
            <a:r>
              <a:rPr lang="en-US" sz="1800" dirty="0" err="1">
                <a:solidFill>
                  <a:schemeClr val="dk1"/>
                </a:solidFill>
                <a:latin typeface="Calibri"/>
                <a:ea typeface="Calibri"/>
                <a:cs typeface="Calibri"/>
                <a:sym typeface="Calibri"/>
              </a:rPr>
              <a:t>몸'을</a:t>
            </a:r>
            <a:r>
              <a:rPr lang="en-US" sz="1800" dirty="0">
                <a:solidFill>
                  <a:schemeClr val="dk1"/>
                </a:solidFill>
                <a:latin typeface="Calibri"/>
                <a:ea typeface="Calibri"/>
                <a:cs typeface="Calibri"/>
                <a:sym typeface="Calibri"/>
              </a:rPr>
              <a:t> </a:t>
            </a:r>
            <a:r>
              <a:rPr lang="en-US" sz="1800" dirty="0" err="1">
                <a:solidFill>
                  <a:schemeClr val="dk1"/>
                </a:solidFill>
                <a:latin typeface="Calibri"/>
                <a:ea typeface="Calibri"/>
                <a:cs typeface="Calibri"/>
                <a:sym typeface="Calibri"/>
              </a:rPr>
              <a:t>뜻함</a:t>
            </a:r>
            <a:r>
              <a:rPr lang="en-US" sz="1800" dirty="0">
                <a:solidFill>
                  <a:schemeClr val="dk1"/>
                </a:solidFill>
                <a:latin typeface="Calibri"/>
                <a:ea typeface="Calibri"/>
                <a:cs typeface="Calibri"/>
                <a:sym typeface="Calibri"/>
              </a:rPr>
              <a:t>  </a:t>
            </a:r>
            <a:endParaRPr sz="1800" b="1" i="0" u="none" strike="noStrike" cap="none" dirty="0">
              <a:solidFill>
                <a:srgbClr val="0070C0"/>
              </a:solidFill>
              <a:latin typeface="Calibri"/>
              <a:ea typeface="Calibri"/>
              <a:cs typeface="Calibri"/>
              <a:sym typeface="Calibri"/>
            </a:endParaRPr>
          </a:p>
        </p:txBody>
      </p:sp>
      <p:sp>
        <p:nvSpPr>
          <p:cNvPr id="417" name="Google Shape;417;g116d531e49d_0_274"/>
          <p:cNvSpPr txBox="1"/>
          <p:nvPr/>
        </p:nvSpPr>
        <p:spPr>
          <a:xfrm>
            <a:off x="1186695" y="1950416"/>
            <a:ext cx="7496319" cy="44623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300"/>
              <a:buFont typeface="Arial"/>
              <a:buNone/>
            </a:pPr>
            <a:r>
              <a:rPr lang="en-US" sz="2300" b="1" dirty="0" err="1">
                <a:solidFill>
                  <a:schemeClr val="dk1"/>
                </a:solidFill>
                <a:latin typeface="Calibri"/>
                <a:ea typeface="Calibri"/>
                <a:cs typeface="Calibri"/>
                <a:sym typeface="Calibri"/>
              </a:rPr>
              <a:t>서울시</a:t>
            </a:r>
            <a:r>
              <a:rPr lang="en-US" sz="2300" b="1" dirty="0">
                <a:solidFill>
                  <a:schemeClr val="dk1"/>
                </a:solidFill>
                <a:latin typeface="Calibri"/>
                <a:ea typeface="Calibri"/>
                <a:cs typeface="Calibri"/>
                <a:sym typeface="Calibri"/>
              </a:rPr>
              <a:t> 내 </a:t>
            </a:r>
            <a:r>
              <a:rPr lang="en-US" sz="2300" b="1" dirty="0" err="1">
                <a:solidFill>
                  <a:schemeClr val="dk1"/>
                </a:solidFill>
                <a:latin typeface="Calibri"/>
                <a:ea typeface="Calibri"/>
                <a:cs typeface="Calibri"/>
                <a:sym typeface="Calibri"/>
              </a:rPr>
              <a:t>전체</a:t>
            </a:r>
            <a:r>
              <a:rPr lang="en-US" sz="2300" b="1" dirty="0">
                <a:solidFill>
                  <a:schemeClr val="dk1"/>
                </a:solidFill>
                <a:latin typeface="Calibri"/>
                <a:ea typeface="Calibri"/>
                <a:cs typeface="Calibri"/>
                <a:sym typeface="Calibri"/>
              </a:rPr>
              <a:t> </a:t>
            </a:r>
            <a:r>
              <a:rPr lang="en-US" sz="2300" b="1" dirty="0" err="1">
                <a:solidFill>
                  <a:schemeClr val="dk1"/>
                </a:solidFill>
                <a:latin typeface="Calibri"/>
                <a:ea typeface="Calibri"/>
                <a:cs typeface="Calibri"/>
                <a:sym typeface="Calibri"/>
              </a:rPr>
              <a:t>장애인</a:t>
            </a:r>
            <a:r>
              <a:rPr lang="en-US" sz="2300" b="1" dirty="0">
                <a:solidFill>
                  <a:schemeClr val="dk1"/>
                </a:solidFill>
                <a:latin typeface="Calibri"/>
                <a:ea typeface="Calibri"/>
                <a:cs typeface="Calibri"/>
                <a:sym typeface="Calibri"/>
              </a:rPr>
              <a:t> 중 </a:t>
            </a:r>
            <a:r>
              <a:rPr lang="en-US" sz="2300" b="1" dirty="0" err="1">
                <a:solidFill>
                  <a:schemeClr val="dk1"/>
                </a:solidFill>
                <a:latin typeface="Calibri"/>
                <a:ea typeface="Calibri"/>
                <a:cs typeface="Calibri"/>
                <a:sym typeface="Calibri"/>
              </a:rPr>
              <a:t>지체장애인이</a:t>
            </a:r>
            <a:r>
              <a:rPr lang="en-US" sz="2300" b="1" dirty="0">
                <a:solidFill>
                  <a:schemeClr val="dk1"/>
                </a:solidFill>
                <a:latin typeface="Calibri"/>
                <a:ea typeface="Calibri"/>
                <a:cs typeface="Calibri"/>
                <a:sym typeface="Calibri"/>
              </a:rPr>
              <a:t> 44%로 </a:t>
            </a:r>
            <a:r>
              <a:rPr lang="en-US" sz="2300" b="1" dirty="0" err="1">
                <a:solidFill>
                  <a:schemeClr val="dk1"/>
                </a:solidFill>
                <a:latin typeface="Calibri"/>
                <a:ea typeface="Calibri"/>
                <a:cs typeface="Calibri"/>
                <a:sym typeface="Calibri"/>
              </a:rPr>
              <a:t>가장</a:t>
            </a:r>
            <a:r>
              <a:rPr lang="en-US" sz="2300" b="1" dirty="0">
                <a:solidFill>
                  <a:schemeClr val="dk1"/>
                </a:solidFill>
                <a:latin typeface="Calibri"/>
                <a:ea typeface="Calibri"/>
                <a:cs typeface="Calibri"/>
                <a:sym typeface="Calibri"/>
              </a:rPr>
              <a:t> </a:t>
            </a:r>
            <a:r>
              <a:rPr lang="ko-KR" altLang="en-US" sz="2300" b="1" dirty="0">
                <a:solidFill>
                  <a:schemeClr val="dk1"/>
                </a:solidFill>
                <a:latin typeface="Calibri"/>
                <a:ea typeface="Calibri"/>
                <a:cs typeface="Calibri"/>
                <a:sym typeface="Calibri"/>
              </a:rPr>
              <a:t>많음</a:t>
            </a:r>
            <a:endParaRPr sz="2300" b="1" i="0" u="none" strike="noStrike" cap="none" dirty="0">
              <a:solidFill>
                <a:srgbClr val="000000"/>
              </a:solidFill>
              <a:latin typeface="Arial"/>
              <a:ea typeface="Arial"/>
              <a:cs typeface="Arial"/>
              <a:sym typeface="Arial"/>
            </a:endParaRPr>
          </a:p>
        </p:txBody>
      </p:sp>
      <p:sp>
        <p:nvSpPr>
          <p:cNvPr id="418" name="Google Shape;418;g116d531e49d_0_274"/>
          <p:cNvSpPr txBox="1"/>
          <p:nvPr/>
        </p:nvSpPr>
        <p:spPr>
          <a:xfrm>
            <a:off x="2324889" y="6975693"/>
            <a:ext cx="4599956" cy="392375"/>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n-US" sz="1300" b="1" i="0" u="none" strike="noStrike" cap="none" dirty="0">
                <a:solidFill>
                  <a:schemeClr val="dk1"/>
                </a:solidFill>
                <a:latin typeface="Calibri"/>
                <a:ea typeface="Calibri"/>
                <a:cs typeface="Calibri"/>
                <a:sym typeface="Calibri"/>
              </a:rPr>
              <a:t>&lt; </a:t>
            </a:r>
            <a:r>
              <a:rPr lang="en-US" sz="1300" b="1" dirty="0" err="1">
                <a:solidFill>
                  <a:schemeClr val="dk1"/>
                </a:solidFill>
                <a:latin typeface="Calibri"/>
                <a:ea typeface="Calibri"/>
                <a:cs typeface="Calibri"/>
                <a:sym typeface="Calibri"/>
              </a:rPr>
              <a:t>서울시</a:t>
            </a:r>
            <a:r>
              <a:rPr lang="en-US" sz="1300" b="1" dirty="0">
                <a:solidFill>
                  <a:schemeClr val="dk1"/>
                </a:solidFill>
                <a:latin typeface="Calibri"/>
                <a:ea typeface="Calibri"/>
                <a:cs typeface="Calibri"/>
                <a:sym typeface="Calibri"/>
              </a:rPr>
              <a:t> 구 별 </a:t>
            </a:r>
            <a:r>
              <a:rPr lang="en-US" sz="1300" b="1" dirty="0" err="1">
                <a:solidFill>
                  <a:schemeClr val="dk1"/>
                </a:solidFill>
                <a:latin typeface="Calibri"/>
                <a:ea typeface="Calibri"/>
                <a:cs typeface="Calibri"/>
                <a:sym typeface="Calibri"/>
              </a:rPr>
              <a:t>장애</a:t>
            </a:r>
            <a:r>
              <a:rPr lang="en-US" sz="1300" b="1" dirty="0">
                <a:solidFill>
                  <a:schemeClr val="dk1"/>
                </a:solidFill>
                <a:latin typeface="Calibri"/>
                <a:ea typeface="Calibri"/>
                <a:cs typeface="Calibri"/>
                <a:sym typeface="Calibri"/>
              </a:rPr>
              <a:t> </a:t>
            </a:r>
            <a:r>
              <a:rPr lang="en-US" sz="1300" b="1" dirty="0" err="1">
                <a:solidFill>
                  <a:schemeClr val="dk1"/>
                </a:solidFill>
                <a:latin typeface="Calibri"/>
                <a:ea typeface="Calibri"/>
                <a:cs typeface="Calibri"/>
                <a:sym typeface="Calibri"/>
              </a:rPr>
              <a:t>유형</a:t>
            </a:r>
            <a:r>
              <a:rPr lang="en-US" sz="1300" b="1" dirty="0">
                <a:solidFill>
                  <a:schemeClr val="dk1"/>
                </a:solidFill>
                <a:latin typeface="Calibri"/>
                <a:ea typeface="Calibri"/>
                <a:cs typeface="Calibri"/>
                <a:sym typeface="Calibri"/>
              </a:rPr>
              <a:t> </a:t>
            </a:r>
            <a:r>
              <a:rPr lang="en-US" sz="1300" b="1" dirty="0" err="1">
                <a:solidFill>
                  <a:schemeClr val="dk1"/>
                </a:solidFill>
                <a:latin typeface="Calibri"/>
                <a:ea typeface="Calibri"/>
                <a:cs typeface="Calibri"/>
                <a:sym typeface="Calibri"/>
              </a:rPr>
              <a:t>분포</a:t>
            </a:r>
            <a:r>
              <a:rPr lang="en-US" sz="1300" b="1" i="0" u="none" strike="noStrike" cap="none" dirty="0">
                <a:solidFill>
                  <a:schemeClr val="dk1"/>
                </a:solidFill>
                <a:latin typeface="Calibri"/>
                <a:ea typeface="Calibri"/>
                <a:cs typeface="Calibri"/>
                <a:sym typeface="Calibri"/>
              </a:rPr>
              <a:t>&gt;</a:t>
            </a:r>
            <a:endParaRPr dirty="0"/>
          </a:p>
        </p:txBody>
      </p:sp>
      <p:sp>
        <p:nvSpPr>
          <p:cNvPr id="419" name="Google Shape;419;g116d531e49d_0_274"/>
          <p:cNvSpPr txBox="1"/>
          <p:nvPr/>
        </p:nvSpPr>
        <p:spPr>
          <a:xfrm>
            <a:off x="16868603" y="615896"/>
            <a:ext cx="636900" cy="369300"/>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800"/>
              <a:buFont typeface="Arial"/>
              <a:buNone/>
            </a:pPr>
            <a:r>
              <a:rPr lang="en-US" sz="1800"/>
              <a:t>18</a:t>
            </a:r>
            <a:endParaRPr sz="1800" b="0" i="0" u="none" strike="noStrike" cap="none">
              <a:solidFill>
                <a:schemeClr val="dk1"/>
              </a:solidFill>
              <a:latin typeface="Calibri"/>
              <a:ea typeface="Calibri"/>
              <a:cs typeface="Calibri"/>
              <a:sym typeface="Calibri"/>
            </a:endParaRPr>
          </a:p>
        </p:txBody>
      </p:sp>
      <p:pic>
        <p:nvPicPr>
          <p:cNvPr id="15" name="Google Shape;377;g116e922a2d1_11_128">
            <a:extLst>
              <a:ext uri="{FF2B5EF4-FFF2-40B4-BE49-F238E27FC236}">
                <a16:creationId xmlns:a16="http://schemas.microsoft.com/office/drawing/2014/main" id="{E245C189-C245-40F7-B638-5617666E8316}"/>
              </a:ext>
            </a:extLst>
          </p:cNvPr>
          <p:cNvPicPr preferRelativeResize="0"/>
          <p:nvPr/>
        </p:nvPicPr>
        <p:blipFill rotWithShape="1">
          <a:blip r:embed="rId6">
            <a:alphaModFix/>
          </a:blip>
          <a:srcRect/>
          <a:stretch/>
        </p:blipFill>
        <p:spPr>
          <a:xfrm>
            <a:off x="790156" y="2009667"/>
            <a:ext cx="327735" cy="327735"/>
          </a:xfrm>
          <a:prstGeom prst="rect">
            <a:avLst/>
          </a:prstGeom>
          <a:noFill/>
          <a:ln>
            <a:noFill/>
          </a:ln>
        </p:spPr>
      </p:pic>
      <p:pic>
        <p:nvPicPr>
          <p:cNvPr id="16" name="Google Shape;377;g116e922a2d1_11_128">
            <a:extLst>
              <a:ext uri="{FF2B5EF4-FFF2-40B4-BE49-F238E27FC236}">
                <a16:creationId xmlns:a16="http://schemas.microsoft.com/office/drawing/2014/main" id="{ABC7284A-7430-457D-B1C8-870DD4A9D64D}"/>
              </a:ext>
            </a:extLst>
          </p:cNvPr>
          <p:cNvPicPr preferRelativeResize="0"/>
          <p:nvPr/>
        </p:nvPicPr>
        <p:blipFill rotWithShape="1">
          <a:blip r:embed="rId6">
            <a:alphaModFix/>
          </a:blip>
          <a:srcRect/>
          <a:stretch/>
        </p:blipFill>
        <p:spPr>
          <a:xfrm>
            <a:off x="9604988" y="1994673"/>
            <a:ext cx="327735" cy="327735"/>
          </a:xfrm>
          <a:prstGeom prst="rect">
            <a:avLst/>
          </a:prstGeom>
          <a:noFill/>
          <a:ln>
            <a:noFill/>
          </a:ln>
        </p:spPr>
      </p:pic>
      <p:pic>
        <p:nvPicPr>
          <p:cNvPr id="17" name="Google Shape;377;g116e922a2d1_11_128">
            <a:extLst>
              <a:ext uri="{FF2B5EF4-FFF2-40B4-BE49-F238E27FC236}">
                <a16:creationId xmlns:a16="http://schemas.microsoft.com/office/drawing/2014/main" id="{87B3F75A-EA74-4AF8-9518-C1D991ED75A6}"/>
              </a:ext>
            </a:extLst>
          </p:cNvPr>
          <p:cNvPicPr preferRelativeResize="0"/>
          <p:nvPr/>
        </p:nvPicPr>
        <p:blipFill rotWithShape="1">
          <a:blip r:embed="rId6">
            <a:alphaModFix/>
          </a:blip>
          <a:srcRect/>
          <a:stretch/>
        </p:blipFill>
        <p:spPr>
          <a:xfrm>
            <a:off x="9604988" y="3644825"/>
            <a:ext cx="327735" cy="32773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pic>
        <p:nvPicPr>
          <p:cNvPr id="425" name="Google Shape;425;g116e922a2d1_11_183"/>
          <p:cNvPicPr preferRelativeResize="0"/>
          <p:nvPr/>
        </p:nvPicPr>
        <p:blipFill rotWithShape="1">
          <a:blip r:embed="rId3">
            <a:alphaModFix/>
          </a:blip>
          <a:srcRect/>
          <a:stretch/>
        </p:blipFill>
        <p:spPr>
          <a:xfrm>
            <a:off x="6455952" y="2039640"/>
            <a:ext cx="5348800" cy="6686696"/>
          </a:xfrm>
          <a:prstGeom prst="rect">
            <a:avLst/>
          </a:prstGeom>
          <a:noFill/>
          <a:ln>
            <a:noFill/>
          </a:ln>
        </p:spPr>
      </p:pic>
      <p:pic>
        <p:nvPicPr>
          <p:cNvPr id="426" name="Google Shape;426;g116e922a2d1_11_183"/>
          <p:cNvPicPr preferRelativeResize="0"/>
          <p:nvPr/>
        </p:nvPicPr>
        <p:blipFill rotWithShape="1">
          <a:blip r:embed="rId3">
            <a:alphaModFix/>
          </a:blip>
          <a:srcRect/>
          <a:stretch/>
        </p:blipFill>
        <p:spPr>
          <a:xfrm>
            <a:off x="903732" y="2039640"/>
            <a:ext cx="5348800" cy="6686697"/>
          </a:xfrm>
          <a:prstGeom prst="rect">
            <a:avLst/>
          </a:prstGeom>
          <a:noFill/>
          <a:ln>
            <a:noFill/>
          </a:ln>
        </p:spPr>
      </p:pic>
      <p:sp>
        <p:nvSpPr>
          <p:cNvPr id="427" name="Google Shape;427;g116e922a2d1_11_183"/>
          <p:cNvSpPr/>
          <p:nvPr/>
        </p:nvSpPr>
        <p:spPr>
          <a:xfrm>
            <a:off x="1036172" y="3031569"/>
            <a:ext cx="5083919" cy="5564139"/>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28" name="Google Shape;428;g116e922a2d1_11_183"/>
          <p:cNvSpPr/>
          <p:nvPr/>
        </p:nvSpPr>
        <p:spPr>
          <a:xfrm>
            <a:off x="6588389" y="3031570"/>
            <a:ext cx="5083919" cy="5564138"/>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29" name="Google Shape;429;g116e922a2d1_11_183"/>
          <p:cNvSpPr txBox="1"/>
          <p:nvPr/>
        </p:nvSpPr>
        <p:spPr>
          <a:xfrm>
            <a:off x="16868603" y="615896"/>
            <a:ext cx="636900" cy="369300"/>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1</a:t>
            </a:r>
            <a:r>
              <a:rPr lang="en-US" sz="1800"/>
              <a:t>9</a:t>
            </a:r>
            <a:endParaRPr sz="1800" b="0" i="0" u="none" strike="noStrike" cap="none">
              <a:solidFill>
                <a:schemeClr val="dk1"/>
              </a:solidFill>
              <a:latin typeface="Calibri"/>
              <a:ea typeface="Calibri"/>
              <a:cs typeface="Calibri"/>
              <a:sym typeface="Calibri"/>
            </a:endParaRPr>
          </a:p>
        </p:txBody>
      </p:sp>
      <p:pic>
        <p:nvPicPr>
          <p:cNvPr id="430" name="Google Shape;430;g116e922a2d1_11_183"/>
          <p:cNvPicPr preferRelativeResize="0"/>
          <p:nvPr/>
        </p:nvPicPr>
        <p:blipFill rotWithShape="1">
          <a:blip r:embed="rId4">
            <a:alphaModFix/>
          </a:blip>
          <a:srcRect/>
          <a:stretch/>
        </p:blipFill>
        <p:spPr>
          <a:xfrm>
            <a:off x="15591624" y="9001124"/>
            <a:ext cx="2354124" cy="759800"/>
          </a:xfrm>
          <a:prstGeom prst="rect">
            <a:avLst/>
          </a:prstGeom>
          <a:noFill/>
          <a:ln>
            <a:noFill/>
          </a:ln>
        </p:spPr>
      </p:pic>
      <p:sp>
        <p:nvSpPr>
          <p:cNvPr id="431" name="Google Shape;431;g116e922a2d1_11_183"/>
          <p:cNvSpPr txBox="1"/>
          <p:nvPr/>
        </p:nvSpPr>
        <p:spPr>
          <a:xfrm>
            <a:off x="1528039" y="2312487"/>
            <a:ext cx="4100175" cy="44623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2300" b="1" i="0" u="none" strike="noStrike" cap="none">
                <a:solidFill>
                  <a:srgbClr val="000000"/>
                </a:solidFill>
                <a:latin typeface="Arial"/>
                <a:ea typeface="Arial"/>
                <a:cs typeface="Arial"/>
                <a:sym typeface="Arial"/>
              </a:rPr>
              <a:t>01. 장애인 콜택시 추가 배치</a:t>
            </a:r>
            <a:endParaRPr sz="2300" b="1" i="0" u="none" strike="noStrike" cap="none">
              <a:solidFill>
                <a:schemeClr val="dk1"/>
              </a:solidFill>
              <a:latin typeface="Calibri"/>
              <a:ea typeface="Calibri"/>
              <a:cs typeface="Calibri"/>
              <a:sym typeface="Calibri"/>
            </a:endParaRPr>
          </a:p>
        </p:txBody>
      </p:sp>
      <p:sp>
        <p:nvSpPr>
          <p:cNvPr id="432" name="Google Shape;432;g116e922a2d1_11_183"/>
          <p:cNvSpPr txBox="1"/>
          <p:nvPr/>
        </p:nvSpPr>
        <p:spPr>
          <a:xfrm>
            <a:off x="1239592" y="3263720"/>
            <a:ext cx="4677076" cy="2169784"/>
          </a:xfrm>
          <a:prstGeom prst="rect">
            <a:avLst/>
          </a:prstGeom>
          <a:noFill/>
          <a:ln>
            <a:noFill/>
          </a:ln>
        </p:spPr>
        <p:txBody>
          <a:bodyPr spcFirstLastPara="1" wrap="square" lIns="91425" tIns="45700" rIns="91425" bIns="45700" anchor="t" anchorCtr="0">
            <a:spAutoFit/>
          </a:bodyPr>
          <a:lstStyle/>
          <a:p>
            <a:pPr marL="285750" marR="0" lvl="0" indent="-285750" algn="l" rtl="0">
              <a:lnSpc>
                <a:spcPct val="150000"/>
              </a:lnSpc>
              <a:spcBef>
                <a:spcPts val="0"/>
              </a:spcBef>
              <a:spcAft>
                <a:spcPts val="0"/>
              </a:spcAft>
              <a:buClr>
                <a:srgbClr val="000000"/>
              </a:buClr>
              <a:buSzPts val="1800"/>
              <a:buFont typeface="Arial"/>
              <a:buChar char="•"/>
            </a:pPr>
            <a:r>
              <a:rPr lang="en-US" sz="1800" b="0" i="0" u="none" strike="noStrike" cap="none">
                <a:solidFill>
                  <a:schemeClr val="dk1"/>
                </a:solidFill>
                <a:latin typeface="Calibri"/>
                <a:ea typeface="Calibri"/>
                <a:cs typeface="Calibri"/>
                <a:sym typeface="Calibri"/>
              </a:rPr>
              <a:t>이용 횟수가 평균 (2,568회)보다 많은 06~16시에 추가로 배치하여 수요 충족</a:t>
            </a:r>
            <a:endParaRPr sz="1800" b="0" i="0" u="none" strike="noStrike" cap="none">
              <a:solidFill>
                <a:schemeClr val="dk1"/>
              </a:solidFill>
              <a:latin typeface="Calibri"/>
              <a:ea typeface="Calibri"/>
              <a:cs typeface="Calibri"/>
              <a:sym typeface="Calibri"/>
            </a:endParaRPr>
          </a:p>
          <a:p>
            <a:pPr marL="0" marR="0" lvl="0" indent="0" algn="l" rtl="0">
              <a:lnSpc>
                <a:spcPct val="150000"/>
              </a:lnSpc>
              <a:spcBef>
                <a:spcPts val="0"/>
              </a:spcBef>
              <a:spcAft>
                <a:spcPts val="0"/>
              </a:spcAft>
              <a:buNone/>
            </a:pPr>
            <a:endParaRPr sz="1800" b="0" i="0" u="none" strike="noStrike" cap="none">
              <a:solidFill>
                <a:schemeClr val="dk1"/>
              </a:solidFill>
              <a:latin typeface="Calibri"/>
              <a:ea typeface="Calibri"/>
              <a:cs typeface="Calibri"/>
              <a:sym typeface="Calibri"/>
            </a:endParaRPr>
          </a:p>
          <a:p>
            <a:pPr marL="285750" marR="0" lvl="0" indent="-285750" algn="l" rtl="0">
              <a:lnSpc>
                <a:spcPct val="150000"/>
              </a:lnSpc>
              <a:spcBef>
                <a:spcPts val="0"/>
              </a:spcBef>
              <a:spcAft>
                <a:spcPts val="0"/>
              </a:spcAft>
              <a:buClr>
                <a:srgbClr val="000000"/>
              </a:buClr>
              <a:buSzPts val="1800"/>
              <a:buFont typeface="Arial"/>
              <a:buChar char="•"/>
            </a:pPr>
            <a:r>
              <a:rPr lang="en-US" sz="1800" b="0" i="0" u="none" strike="noStrike" cap="none">
                <a:solidFill>
                  <a:schemeClr val="dk1"/>
                </a:solidFill>
                <a:latin typeface="Calibri"/>
                <a:ea typeface="Calibri"/>
                <a:cs typeface="Calibri"/>
                <a:sym typeface="Calibri"/>
              </a:rPr>
              <a:t>주말보다 이용 횟수가 많은 평일 아침, 점심 시간대에 추가 배치하여 수요 충족</a:t>
            </a:r>
            <a:endParaRPr sz="1800" b="0" i="0" u="none" strike="noStrike" cap="none">
              <a:solidFill>
                <a:schemeClr val="dk1"/>
              </a:solidFill>
              <a:latin typeface="Calibri"/>
              <a:ea typeface="Calibri"/>
              <a:cs typeface="Calibri"/>
              <a:sym typeface="Calibri"/>
            </a:endParaRPr>
          </a:p>
        </p:txBody>
      </p:sp>
      <p:sp>
        <p:nvSpPr>
          <p:cNvPr id="433" name="Google Shape;433;g116e922a2d1_11_183"/>
          <p:cNvSpPr/>
          <p:nvPr/>
        </p:nvSpPr>
        <p:spPr>
          <a:xfrm>
            <a:off x="3124894" y="5876842"/>
            <a:ext cx="906467" cy="720688"/>
          </a:xfrm>
          <a:prstGeom prst="downArrow">
            <a:avLst>
              <a:gd name="adj1" fmla="val 50000"/>
              <a:gd name="adj2" fmla="val 54028"/>
            </a:avLst>
          </a:prstGeom>
          <a:solidFill>
            <a:srgbClr val="55A6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434" name="Google Shape;434;g116e922a2d1_11_183"/>
          <p:cNvPicPr preferRelativeResize="0"/>
          <p:nvPr/>
        </p:nvPicPr>
        <p:blipFill rotWithShape="1">
          <a:blip r:embed="rId3">
            <a:alphaModFix/>
          </a:blip>
          <a:srcRect/>
          <a:stretch/>
        </p:blipFill>
        <p:spPr>
          <a:xfrm>
            <a:off x="12008172" y="2039639"/>
            <a:ext cx="5348800" cy="6686697"/>
          </a:xfrm>
          <a:prstGeom prst="rect">
            <a:avLst/>
          </a:prstGeom>
          <a:noFill/>
          <a:ln>
            <a:noFill/>
          </a:ln>
        </p:spPr>
      </p:pic>
      <p:sp>
        <p:nvSpPr>
          <p:cNvPr id="435" name="Google Shape;435;g116e922a2d1_11_183"/>
          <p:cNvSpPr/>
          <p:nvPr/>
        </p:nvSpPr>
        <p:spPr>
          <a:xfrm>
            <a:off x="12140612" y="3019855"/>
            <a:ext cx="5083919" cy="5564139"/>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36" name="Google Shape;436;g116e922a2d1_11_183"/>
          <p:cNvSpPr txBox="1"/>
          <p:nvPr/>
        </p:nvSpPr>
        <p:spPr>
          <a:xfrm>
            <a:off x="1180002" y="7040868"/>
            <a:ext cx="4677000" cy="1200600"/>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n-US" sz="1800" b="1" i="0" u="none" strike="noStrike" cap="none">
                <a:solidFill>
                  <a:srgbClr val="0070C0"/>
                </a:solidFill>
                <a:latin typeface="Calibri"/>
                <a:ea typeface="Calibri"/>
                <a:cs typeface="Calibri"/>
                <a:sym typeface="Calibri"/>
              </a:rPr>
              <a:t>장애인 수요 예측 시스템</a:t>
            </a:r>
            <a:r>
              <a:rPr lang="en-US" sz="1800" b="0" i="0" u="none" strike="noStrike" cap="none">
                <a:solidFill>
                  <a:schemeClr val="dk1"/>
                </a:solidFill>
                <a:latin typeface="Calibri"/>
                <a:ea typeface="Calibri"/>
                <a:cs typeface="Calibri"/>
                <a:sym typeface="Calibri"/>
              </a:rPr>
              <a:t>을 도입하여</a:t>
            </a:r>
            <a:endParaRPr sz="1800" b="0" i="0" u="none" strike="noStrike" cap="none">
              <a:solidFill>
                <a:schemeClr val="dk1"/>
              </a:solidFill>
              <a:latin typeface="Calibri"/>
              <a:ea typeface="Calibri"/>
              <a:cs typeface="Calibri"/>
              <a:sym typeface="Calibri"/>
            </a:endParaRPr>
          </a:p>
          <a:p>
            <a:pPr marL="0" marR="0" lvl="0" indent="0" algn="ctr" rtl="0">
              <a:lnSpc>
                <a:spcPct val="150000"/>
              </a:lnSpc>
              <a:spcBef>
                <a:spcPts val="0"/>
              </a:spcBef>
              <a:spcAft>
                <a:spcPts val="0"/>
              </a:spcAft>
              <a:buNone/>
            </a:pPr>
            <a:r>
              <a:rPr lang="en-US" sz="1800" b="1" i="0" u="none" strike="noStrike" cap="none">
                <a:solidFill>
                  <a:srgbClr val="0070C0"/>
                </a:solidFill>
                <a:latin typeface="Calibri"/>
                <a:ea typeface="Calibri"/>
                <a:cs typeface="Calibri"/>
                <a:sym typeface="Calibri"/>
              </a:rPr>
              <a:t>요일 / 시간대별 </a:t>
            </a:r>
            <a:r>
              <a:rPr lang="en-US" sz="1800" b="1">
                <a:solidFill>
                  <a:srgbClr val="0070C0"/>
                </a:solidFill>
                <a:latin typeface="Calibri"/>
                <a:ea typeface="Calibri"/>
                <a:cs typeface="Calibri"/>
                <a:sym typeface="Calibri"/>
              </a:rPr>
              <a:t>수요를</a:t>
            </a:r>
            <a:r>
              <a:rPr lang="en-US" sz="1800" b="1" i="0" u="none" strike="noStrike" cap="none">
                <a:solidFill>
                  <a:srgbClr val="0070C0"/>
                </a:solidFill>
                <a:latin typeface="Calibri"/>
                <a:ea typeface="Calibri"/>
                <a:cs typeface="Calibri"/>
                <a:sym typeface="Calibri"/>
              </a:rPr>
              <a:t> 정확하게 예측</a:t>
            </a:r>
            <a:r>
              <a:rPr lang="en-US" sz="1800">
                <a:solidFill>
                  <a:schemeClr val="dk1"/>
                </a:solidFill>
                <a:latin typeface="Calibri"/>
                <a:ea typeface="Calibri"/>
                <a:cs typeface="Calibri"/>
                <a:sym typeface="Calibri"/>
              </a:rPr>
              <a:t>한다면 장애인의 만족률 상승 기대 가능</a:t>
            </a:r>
            <a:endParaRPr sz="1800" b="0" i="0" u="none" strike="noStrike" cap="none">
              <a:solidFill>
                <a:schemeClr val="dk1"/>
              </a:solidFill>
              <a:latin typeface="Calibri"/>
              <a:ea typeface="Calibri"/>
              <a:cs typeface="Calibri"/>
              <a:sym typeface="Calibri"/>
            </a:endParaRPr>
          </a:p>
        </p:txBody>
      </p:sp>
      <p:sp>
        <p:nvSpPr>
          <p:cNvPr id="437" name="Google Shape;437;g116e922a2d1_11_183"/>
          <p:cNvSpPr txBox="1"/>
          <p:nvPr/>
        </p:nvSpPr>
        <p:spPr>
          <a:xfrm>
            <a:off x="7023072" y="2313951"/>
            <a:ext cx="4303591" cy="44623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2300" b="1" i="0" u="none" strike="noStrike" cap="none">
                <a:solidFill>
                  <a:srgbClr val="000000"/>
                </a:solidFill>
                <a:latin typeface="Arial"/>
                <a:ea typeface="Arial"/>
                <a:cs typeface="Arial"/>
                <a:sym typeface="Arial"/>
              </a:rPr>
              <a:t>02. 장애인 주차칸 증설 및 제언</a:t>
            </a:r>
            <a:endParaRPr sz="2300" b="1" i="0" u="none" strike="noStrike" cap="none">
              <a:solidFill>
                <a:schemeClr val="dk1"/>
              </a:solidFill>
              <a:latin typeface="Calibri"/>
              <a:ea typeface="Calibri"/>
              <a:cs typeface="Calibri"/>
              <a:sym typeface="Calibri"/>
            </a:endParaRPr>
          </a:p>
        </p:txBody>
      </p:sp>
      <p:sp>
        <p:nvSpPr>
          <p:cNvPr id="438" name="Google Shape;438;g116e922a2d1_11_183"/>
          <p:cNvSpPr txBox="1"/>
          <p:nvPr/>
        </p:nvSpPr>
        <p:spPr>
          <a:xfrm>
            <a:off x="6702342" y="4651196"/>
            <a:ext cx="4974000" cy="3694200"/>
          </a:xfrm>
          <a:prstGeom prst="rect">
            <a:avLst/>
          </a:prstGeom>
          <a:noFill/>
          <a:ln>
            <a:noFill/>
          </a:ln>
        </p:spPr>
        <p:txBody>
          <a:bodyPr spcFirstLastPara="1" wrap="square" lIns="91425" tIns="45700" rIns="91425" bIns="45700" anchor="t" anchorCtr="0">
            <a:spAutoFit/>
          </a:bodyPr>
          <a:lstStyle/>
          <a:p>
            <a:pPr marL="285750" marR="0" lvl="0" indent="-285750" algn="l" rtl="0">
              <a:lnSpc>
                <a:spcPct val="150000"/>
              </a:lnSpc>
              <a:spcBef>
                <a:spcPts val="0"/>
              </a:spcBef>
              <a:spcAft>
                <a:spcPts val="0"/>
              </a:spcAft>
              <a:buClr>
                <a:srgbClr val="000000"/>
              </a:buClr>
              <a:buSzPts val="1800"/>
              <a:buFont typeface="Arial"/>
              <a:buChar char="•"/>
            </a:pPr>
            <a:r>
              <a:rPr lang="en-US" sz="1800" b="0" i="0" u="none" strike="noStrike" cap="none">
                <a:solidFill>
                  <a:schemeClr val="dk1"/>
                </a:solidFill>
                <a:latin typeface="Calibri"/>
                <a:ea typeface="Calibri"/>
                <a:cs typeface="Calibri"/>
                <a:sym typeface="Calibri"/>
              </a:rPr>
              <a:t>동작구 내 장애인 주차칸 비율이 50%보다 ↓ </a:t>
            </a:r>
            <a:endParaRPr sz="1800" b="0" i="0" u="none" strike="noStrike" cap="none">
              <a:solidFill>
                <a:schemeClr val="dk1"/>
              </a:solidFill>
              <a:latin typeface="Calibri"/>
              <a:ea typeface="Calibri"/>
              <a:cs typeface="Calibri"/>
              <a:sym typeface="Calibri"/>
            </a:endParaRPr>
          </a:p>
          <a:p>
            <a:pPr marL="0" marR="0" lvl="0" indent="0" algn="l" rtl="0">
              <a:lnSpc>
                <a:spcPct val="150000"/>
              </a:lnSpc>
              <a:spcBef>
                <a:spcPts val="0"/>
              </a:spcBef>
              <a:spcAft>
                <a:spcPts val="0"/>
              </a:spcAft>
              <a:buNone/>
            </a:pPr>
            <a:r>
              <a:rPr lang="en-US" sz="1800">
                <a:solidFill>
                  <a:schemeClr val="dk1"/>
                </a:solidFill>
                <a:latin typeface="Calibri"/>
                <a:ea typeface="Calibri"/>
                <a:cs typeface="Calibri"/>
                <a:sym typeface="Calibri"/>
              </a:rPr>
              <a:t>     → </a:t>
            </a:r>
            <a:r>
              <a:rPr lang="en-US" sz="1800" b="1" i="0" u="none" strike="noStrike" cap="none">
                <a:solidFill>
                  <a:srgbClr val="0070C0"/>
                </a:solidFill>
                <a:latin typeface="Calibri"/>
                <a:ea typeface="Calibri"/>
                <a:cs typeface="Calibri"/>
                <a:sym typeface="Calibri"/>
              </a:rPr>
              <a:t>동작구 내 장애인 주차칸 추가 증설 필요</a:t>
            </a:r>
            <a:endParaRPr sz="1800" b="1" i="0" u="none" strike="noStrike" cap="none">
              <a:solidFill>
                <a:srgbClr val="0070C0"/>
              </a:solidFill>
              <a:latin typeface="Calibri"/>
              <a:ea typeface="Calibri"/>
              <a:cs typeface="Calibri"/>
              <a:sym typeface="Calibri"/>
            </a:endParaRPr>
          </a:p>
          <a:p>
            <a:pPr marL="285750" marR="0" lvl="0" indent="-171450" algn="l" rtl="0">
              <a:lnSpc>
                <a:spcPct val="150000"/>
              </a:lnSpc>
              <a:spcBef>
                <a:spcPts val="0"/>
              </a:spcBef>
              <a:spcAft>
                <a:spcPts val="0"/>
              </a:spcAft>
              <a:buClr>
                <a:srgbClr val="000000"/>
              </a:buClr>
              <a:buSzPts val="1800"/>
              <a:buFont typeface="Arial"/>
              <a:buNone/>
            </a:pPr>
            <a:endParaRPr sz="1800" b="1" i="0" u="none" strike="noStrike" cap="none">
              <a:solidFill>
                <a:srgbClr val="0070C0"/>
              </a:solidFill>
              <a:latin typeface="Calibri"/>
              <a:ea typeface="Calibri"/>
              <a:cs typeface="Calibri"/>
              <a:sym typeface="Calibri"/>
            </a:endParaRPr>
          </a:p>
          <a:p>
            <a:pPr marL="285750" marR="0" lvl="0" indent="-285750" algn="l" rtl="0">
              <a:lnSpc>
                <a:spcPct val="150000"/>
              </a:lnSpc>
              <a:spcBef>
                <a:spcPts val="0"/>
              </a:spcBef>
              <a:spcAft>
                <a:spcPts val="0"/>
              </a:spcAft>
              <a:buClr>
                <a:srgbClr val="000000"/>
              </a:buClr>
              <a:buSzPts val="1800"/>
              <a:buFont typeface="Arial"/>
              <a:buChar char="•"/>
            </a:pPr>
            <a:r>
              <a:rPr lang="en-US" sz="1800" b="1" i="0" u="none" strike="noStrike" cap="none">
                <a:solidFill>
                  <a:srgbClr val="0070C0"/>
                </a:solidFill>
                <a:latin typeface="Calibri"/>
                <a:ea typeface="Calibri"/>
                <a:cs typeface="Calibri"/>
                <a:sym typeface="Calibri"/>
              </a:rPr>
              <a:t>민영주차장</a:t>
            </a:r>
            <a:r>
              <a:rPr lang="en-US" sz="1800" b="0" i="0" u="none" strike="noStrike" cap="none">
                <a:solidFill>
                  <a:schemeClr val="dk1"/>
                </a:solidFill>
                <a:latin typeface="Calibri"/>
                <a:ea typeface="Calibri"/>
                <a:cs typeface="Calibri"/>
                <a:sym typeface="Calibri"/>
              </a:rPr>
              <a:t>에 대해서도 최소한의 장애인 주차칸 법령이 필요</a:t>
            </a:r>
            <a:endParaRPr sz="1800" b="0" i="0" u="none" strike="noStrike" cap="none">
              <a:solidFill>
                <a:schemeClr val="dk1"/>
              </a:solidFill>
              <a:latin typeface="Calibri"/>
              <a:ea typeface="Calibri"/>
              <a:cs typeface="Calibri"/>
              <a:sym typeface="Calibri"/>
            </a:endParaRPr>
          </a:p>
          <a:p>
            <a:pPr marL="285750" marR="0" lvl="0" indent="-171450" algn="l" rtl="0">
              <a:lnSpc>
                <a:spcPct val="150000"/>
              </a:lnSpc>
              <a:spcBef>
                <a:spcPts val="0"/>
              </a:spcBef>
              <a:spcAft>
                <a:spcPts val="0"/>
              </a:spcAft>
              <a:buClr>
                <a:srgbClr val="000000"/>
              </a:buClr>
              <a:buSzPts val="1800"/>
              <a:buFont typeface="Arial"/>
              <a:buNone/>
            </a:pPr>
            <a:endParaRPr sz="1800" b="1" i="0" u="none" strike="noStrike" cap="none">
              <a:solidFill>
                <a:srgbClr val="0070C0"/>
              </a:solidFill>
              <a:latin typeface="Calibri"/>
              <a:ea typeface="Calibri"/>
              <a:cs typeface="Calibri"/>
              <a:sym typeface="Calibri"/>
            </a:endParaRPr>
          </a:p>
          <a:p>
            <a:pPr marL="285750" marR="0" lvl="0" indent="-285750" algn="l" rtl="0">
              <a:lnSpc>
                <a:spcPct val="150000"/>
              </a:lnSpc>
              <a:spcBef>
                <a:spcPts val="0"/>
              </a:spcBef>
              <a:spcAft>
                <a:spcPts val="0"/>
              </a:spcAft>
              <a:buClr>
                <a:srgbClr val="000000"/>
              </a:buClr>
              <a:buSzPts val="1800"/>
              <a:buFont typeface="Arial"/>
              <a:buChar char="•"/>
            </a:pPr>
            <a:r>
              <a:rPr lang="en-US" sz="1800" b="0" i="0" u="none" strike="noStrike" cap="none">
                <a:solidFill>
                  <a:schemeClr val="dk1"/>
                </a:solidFill>
                <a:latin typeface="Calibri"/>
                <a:ea typeface="Calibri"/>
                <a:cs typeface="Calibri"/>
                <a:sym typeface="Calibri"/>
              </a:rPr>
              <a:t>주차장 별 장애인 주차칸 개수 파악 어려움. 주차칸에 </a:t>
            </a:r>
            <a:r>
              <a:rPr lang="en-US" sz="1800" b="1" i="0" u="none" strike="noStrike" cap="none">
                <a:solidFill>
                  <a:srgbClr val="0070C0"/>
                </a:solidFill>
                <a:latin typeface="Calibri"/>
                <a:ea typeface="Calibri"/>
                <a:cs typeface="Calibri"/>
                <a:sym typeface="Calibri"/>
              </a:rPr>
              <a:t>IoT 센서를 장착하여 실시간 관리</a:t>
            </a:r>
            <a:r>
              <a:rPr lang="en-US" sz="1800" b="0" i="0" u="none" strike="noStrike" cap="none">
                <a:solidFill>
                  <a:schemeClr val="dk1"/>
                </a:solidFill>
                <a:latin typeface="Calibri"/>
                <a:ea typeface="Calibri"/>
                <a:cs typeface="Calibri"/>
                <a:sym typeface="Calibri"/>
              </a:rPr>
              <a:t>를</a:t>
            </a:r>
            <a:r>
              <a:rPr lang="en-US" sz="1800">
                <a:solidFill>
                  <a:schemeClr val="dk1"/>
                </a:solidFill>
                <a:latin typeface="Calibri"/>
                <a:ea typeface="Calibri"/>
                <a:cs typeface="Calibri"/>
                <a:sym typeface="Calibri"/>
              </a:rPr>
              <a:t> 통해</a:t>
            </a:r>
            <a:r>
              <a:rPr lang="en-US" sz="1800" b="0" i="0" u="none" strike="noStrike" cap="none">
                <a:solidFill>
                  <a:schemeClr val="dk1"/>
                </a:solidFill>
                <a:latin typeface="Calibri"/>
                <a:ea typeface="Calibri"/>
                <a:cs typeface="Calibri"/>
                <a:sym typeface="Calibri"/>
              </a:rPr>
              <a:t> 주차(교통)에 대한 편의성 상승 기대</a:t>
            </a:r>
            <a:endParaRPr sz="1800" b="0" i="0" u="none" strike="noStrike" cap="none">
              <a:solidFill>
                <a:schemeClr val="dk1"/>
              </a:solidFill>
              <a:latin typeface="Calibri"/>
              <a:ea typeface="Calibri"/>
              <a:cs typeface="Calibri"/>
              <a:sym typeface="Calibri"/>
            </a:endParaRPr>
          </a:p>
        </p:txBody>
      </p:sp>
      <p:sp>
        <p:nvSpPr>
          <p:cNvPr id="439" name="Google Shape;439;g116e922a2d1_11_183"/>
          <p:cNvSpPr/>
          <p:nvPr/>
        </p:nvSpPr>
        <p:spPr>
          <a:xfrm>
            <a:off x="6702342" y="3181862"/>
            <a:ext cx="4856011" cy="1158794"/>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40" name="Google Shape;440;g116e922a2d1_11_183"/>
          <p:cNvSpPr txBox="1"/>
          <p:nvPr/>
        </p:nvSpPr>
        <p:spPr>
          <a:xfrm>
            <a:off x="6878310" y="3264989"/>
            <a:ext cx="4504083" cy="992539"/>
          </a:xfrm>
          <a:prstGeom prst="rect">
            <a:avLst/>
          </a:prstGeom>
          <a:noFill/>
          <a:ln>
            <a:noFill/>
          </a:ln>
        </p:spPr>
        <p:txBody>
          <a:bodyPr spcFirstLastPara="1" wrap="square" lIns="91425" tIns="45700" rIns="91425" bIns="45700" anchor="t" anchorCtr="0">
            <a:spAutoFit/>
          </a:bodyPr>
          <a:lstStyle/>
          <a:p>
            <a:pPr marL="285750" marR="0" lvl="0" indent="-285750" algn="l" rtl="0">
              <a:lnSpc>
                <a:spcPct val="150000"/>
              </a:lnSpc>
              <a:spcBef>
                <a:spcPts val="0"/>
              </a:spcBef>
              <a:spcAft>
                <a:spcPts val="0"/>
              </a:spcAft>
              <a:buClr>
                <a:srgbClr val="000000"/>
              </a:buClr>
              <a:buSzPts val="1800"/>
              <a:buFont typeface="Noto Sans Symbols"/>
              <a:buChar char="✔"/>
            </a:pPr>
            <a:r>
              <a:rPr lang="en-US" sz="1300" b="0" i="0" u="none" strike="noStrike" cap="none">
                <a:solidFill>
                  <a:schemeClr val="dk1"/>
                </a:solidFill>
                <a:latin typeface="Calibri"/>
                <a:ea typeface="Calibri"/>
                <a:cs typeface="Calibri"/>
                <a:sym typeface="Calibri"/>
              </a:rPr>
              <a:t>법령 : 주차장법 시행 규칙에 따라 공영주차장에 법령 적용, 민영주차장을 제외하고 공영주차장 (노외, 노상, 부설)에 대해 적용</a:t>
            </a:r>
            <a:endParaRPr sz="1300" b="0" i="0" u="none" strike="noStrike" cap="none">
              <a:solidFill>
                <a:schemeClr val="dk1"/>
              </a:solidFill>
              <a:latin typeface="Calibri"/>
              <a:ea typeface="Calibri"/>
              <a:cs typeface="Calibri"/>
              <a:sym typeface="Calibri"/>
            </a:endParaRPr>
          </a:p>
        </p:txBody>
      </p:sp>
      <p:sp>
        <p:nvSpPr>
          <p:cNvPr id="441" name="Google Shape;441;g116e922a2d1_11_183"/>
          <p:cNvSpPr txBox="1"/>
          <p:nvPr/>
        </p:nvSpPr>
        <p:spPr>
          <a:xfrm>
            <a:off x="1186695" y="512725"/>
            <a:ext cx="6171300" cy="585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3200" b="1"/>
              <a:t>향후 개선사항 | 기대효과</a:t>
            </a:r>
            <a:endParaRPr sz="3200" b="1" i="0" u="none" strike="noStrike" cap="none">
              <a:solidFill>
                <a:schemeClr val="dk1"/>
              </a:solidFill>
              <a:latin typeface="Calibri"/>
              <a:ea typeface="Calibri"/>
              <a:cs typeface="Calibri"/>
              <a:sym typeface="Calibri"/>
            </a:endParaRPr>
          </a:p>
        </p:txBody>
      </p:sp>
      <p:pic>
        <p:nvPicPr>
          <p:cNvPr id="442" name="Google Shape;442;g116e922a2d1_11_183"/>
          <p:cNvPicPr preferRelativeResize="0"/>
          <p:nvPr/>
        </p:nvPicPr>
        <p:blipFill rotWithShape="1">
          <a:blip r:embed="rId3">
            <a:alphaModFix/>
          </a:blip>
          <a:srcRect/>
          <a:stretch/>
        </p:blipFill>
        <p:spPr>
          <a:xfrm>
            <a:off x="0" y="550725"/>
            <a:ext cx="954024" cy="477001"/>
          </a:xfrm>
          <a:prstGeom prst="rect">
            <a:avLst/>
          </a:prstGeom>
          <a:noFill/>
          <a:ln>
            <a:noFill/>
          </a:ln>
        </p:spPr>
      </p:pic>
      <p:sp>
        <p:nvSpPr>
          <p:cNvPr id="443" name="Google Shape;443;g116e922a2d1_11_183"/>
          <p:cNvSpPr txBox="1"/>
          <p:nvPr/>
        </p:nvSpPr>
        <p:spPr>
          <a:xfrm>
            <a:off x="12530810" y="2313864"/>
            <a:ext cx="4303500" cy="4464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2300" b="1" i="0" u="none" strike="noStrike" cap="none">
                <a:solidFill>
                  <a:srgbClr val="000000"/>
                </a:solidFill>
                <a:latin typeface="Arial"/>
                <a:ea typeface="Arial"/>
                <a:cs typeface="Arial"/>
                <a:sym typeface="Arial"/>
              </a:rPr>
              <a:t>0</a:t>
            </a:r>
            <a:r>
              <a:rPr lang="en-US" sz="2300" b="1"/>
              <a:t>3</a:t>
            </a:r>
            <a:r>
              <a:rPr lang="en-US" sz="2300" b="1" i="0" u="none" strike="noStrike" cap="none">
                <a:solidFill>
                  <a:srgbClr val="000000"/>
                </a:solidFill>
                <a:latin typeface="Arial"/>
                <a:ea typeface="Arial"/>
                <a:cs typeface="Arial"/>
                <a:sym typeface="Arial"/>
              </a:rPr>
              <a:t>. </a:t>
            </a:r>
            <a:r>
              <a:rPr lang="en-US" sz="2300" b="1"/>
              <a:t>지하철 내 편의시설 추가 설치 </a:t>
            </a:r>
            <a:endParaRPr sz="2300" b="1" i="0" u="none" strike="noStrike" cap="none">
              <a:solidFill>
                <a:schemeClr val="dk1"/>
              </a:solidFill>
              <a:latin typeface="Calibri"/>
              <a:ea typeface="Calibri"/>
              <a:cs typeface="Calibri"/>
              <a:sym typeface="Calibri"/>
            </a:endParaRPr>
          </a:p>
        </p:txBody>
      </p:sp>
      <p:sp>
        <p:nvSpPr>
          <p:cNvPr id="444" name="Google Shape;444;g116e922a2d1_11_183"/>
          <p:cNvSpPr txBox="1"/>
          <p:nvPr/>
        </p:nvSpPr>
        <p:spPr>
          <a:xfrm>
            <a:off x="12344025" y="3256438"/>
            <a:ext cx="4880506" cy="1754286"/>
          </a:xfrm>
          <a:prstGeom prst="rect">
            <a:avLst/>
          </a:prstGeom>
          <a:noFill/>
          <a:ln>
            <a:noFill/>
          </a:ln>
        </p:spPr>
        <p:txBody>
          <a:bodyPr spcFirstLastPara="1" wrap="square" lIns="91425" tIns="45700" rIns="91425" bIns="45700" anchor="t" anchorCtr="0">
            <a:spAutoFit/>
          </a:bodyPr>
          <a:lstStyle/>
          <a:p>
            <a:pPr marL="285750" marR="0" lvl="0" indent="-285750" algn="l" rtl="0">
              <a:lnSpc>
                <a:spcPct val="150000"/>
              </a:lnSpc>
              <a:spcBef>
                <a:spcPts val="0"/>
              </a:spcBef>
              <a:spcAft>
                <a:spcPts val="0"/>
              </a:spcAft>
              <a:buClr>
                <a:srgbClr val="000000"/>
              </a:buClr>
              <a:buSzPts val="1800"/>
              <a:buFont typeface="Arial"/>
              <a:buChar char="•"/>
            </a:pPr>
            <a:r>
              <a:rPr lang="en-US" sz="1800" dirty="0" err="1">
                <a:solidFill>
                  <a:schemeClr val="dk1"/>
                </a:solidFill>
                <a:latin typeface="Calibri"/>
                <a:ea typeface="Calibri"/>
                <a:cs typeface="Calibri"/>
                <a:sym typeface="Calibri"/>
              </a:rPr>
              <a:t>휠체어</a:t>
            </a:r>
            <a:r>
              <a:rPr lang="en-US" sz="1800" dirty="0">
                <a:solidFill>
                  <a:schemeClr val="dk1"/>
                </a:solidFill>
                <a:latin typeface="Calibri"/>
                <a:ea typeface="Calibri"/>
                <a:cs typeface="Calibri"/>
                <a:sym typeface="Calibri"/>
              </a:rPr>
              <a:t> </a:t>
            </a:r>
            <a:r>
              <a:rPr lang="en-US" sz="1800" dirty="0" err="1">
                <a:solidFill>
                  <a:schemeClr val="dk1"/>
                </a:solidFill>
                <a:latin typeface="Calibri"/>
                <a:ea typeface="Calibri"/>
                <a:cs typeface="Calibri"/>
                <a:sym typeface="Calibri"/>
              </a:rPr>
              <a:t>리프트</a:t>
            </a:r>
            <a:r>
              <a:rPr lang="en-US" sz="1800" dirty="0">
                <a:solidFill>
                  <a:schemeClr val="dk1"/>
                </a:solidFill>
                <a:latin typeface="Calibri"/>
                <a:ea typeface="Calibri"/>
                <a:cs typeface="Calibri"/>
                <a:sym typeface="Calibri"/>
              </a:rPr>
              <a:t> : </a:t>
            </a:r>
            <a:r>
              <a:rPr lang="en-US" sz="1800" dirty="0" err="1">
                <a:solidFill>
                  <a:schemeClr val="dk1"/>
                </a:solidFill>
                <a:latin typeface="Calibri"/>
                <a:ea typeface="Calibri"/>
                <a:cs typeface="Calibri"/>
                <a:sym typeface="Calibri"/>
              </a:rPr>
              <a:t>강서구</a:t>
            </a:r>
            <a:r>
              <a:rPr lang="en-US" sz="1800" dirty="0">
                <a:solidFill>
                  <a:schemeClr val="dk1"/>
                </a:solidFill>
                <a:latin typeface="Calibri"/>
                <a:ea typeface="Calibri"/>
                <a:cs typeface="Calibri"/>
                <a:sym typeface="Calibri"/>
              </a:rPr>
              <a:t>, </a:t>
            </a:r>
            <a:r>
              <a:rPr lang="en-US" sz="1800" dirty="0" err="1">
                <a:solidFill>
                  <a:schemeClr val="dk1"/>
                </a:solidFill>
                <a:latin typeface="Calibri"/>
                <a:ea typeface="Calibri"/>
                <a:cs typeface="Calibri"/>
                <a:sym typeface="Calibri"/>
              </a:rPr>
              <a:t>도봉구</a:t>
            </a:r>
            <a:r>
              <a:rPr lang="en-US" sz="1800" dirty="0">
                <a:solidFill>
                  <a:schemeClr val="dk1"/>
                </a:solidFill>
                <a:latin typeface="Calibri"/>
                <a:ea typeface="Calibri"/>
                <a:cs typeface="Calibri"/>
                <a:sym typeface="Calibri"/>
              </a:rPr>
              <a:t>, </a:t>
            </a:r>
            <a:r>
              <a:rPr lang="en-US" sz="1800" dirty="0" err="1">
                <a:solidFill>
                  <a:schemeClr val="dk1"/>
                </a:solidFill>
                <a:latin typeface="Calibri"/>
                <a:ea typeface="Calibri"/>
                <a:cs typeface="Calibri"/>
                <a:sym typeface="Calibri"/>
              </a:rPr>
              <a:t>강북구</a:t>
            </a:r>
            <a:r>
              <a:rPr lang="en-US" sz="1800" dirty="0">
                <a:solidFill>
                  <a:schemeClr val="dk1"/>
                </a:solidFill>
                <a:latin typeface="Calibri"/>
                <a:ea typeface="Calibri"/>
                <a:cs typeface="Calibri"/>
                <a:sym typeface="Calibri"/>
              </a:rPr>
              <a:t>, </a:t>
            </a:r>
            <a:r>
              <a:rPr lang="en-US" sz="1800" dirty="0" err="1">
                <a:solidFill>
                  <a:schemeClr val="dk1"/>
                </a:solidFill>
                <a:latin typeface="Calibri"/>
                <a:ea typeface="Calibri"/>
                <a:cs typeface="Calibri"/>
                <a:sym typeface="Calibri"/>
              </a:rPr>
              <a:t>송파구</a:t>
            </a:r>
            <a:endParaRPr sz="1800" dirty="0">
              <a:solidFill>
                <a:schemeClr val="dk1"/>
              </a:solidFill>
              <a:latin typeface="Calibri"/>
              <a:ea typeface="Calibri"/>
              <a:cs typeface="Calibri"/>
              <a:sym typeface="Calibri"/>
            </a:endParaRPr>
          </a:p>
          <a:p>
            <a:pPr marL="0" marR="0" lvl="0" indent="0" algn="l" rtl="0">
              <a:lnSpc>
                <a:spcPct val="150000"/>
              </a:lnSpc>
              <a:spcBef>
                <a:spcPts val="0"/>
              </a:spcBef>
              <a:spcAft>
                <a:spcPts val="0"/>
              </a:spcAft>
              <a:buNone/>
            </a:pPr>
            <a:endParaRPr sz="1800" b="0" i="0" u="none" strike="noStrike" cap="none" dirty="0">
              <a:solidFill>
                <a:schemeClr val="dk1"/>
              </a:solidFill>
              <a:latin typeface="Calibri"/>
              <a:ea typeface="Calibri"/>
              <a:cs typeface="Calibri"/>
              <a:sym typeface="Calibri"/>
            </a:endParaRPr>
          </a:p>
          <a:p>
            <a:pPr marL="285750" marR="0" lvl="0" indent="-285750" algn="l" rtl="0">
              <a:lnSpc>
                <a:spcPct val="150000"/>
              </a:lnSpc>
              <a:spcBef>
                <a:spcPts val="0"/>
              </a:spcBef>
              <a:spcAft>
                <a:spcPts val="0"/>
              </a:spcAft>
              <a:buClr>
                <a:srgbClr val="000000"/>
              </a:buClr>
              <a:buSzPts val="1800"/>
              <a:buFont typeface="Arial"/>
              <a:buChar char="•"/>
            </a:pPr>
            <a:r>
              <a:rPr lang="en-US" sz="1800" dirty="0" err="1">
                <a:solidFill>
                  <a:schemeClr val="dk1"/>
                </a:solidFill>
                <a:latin typeface="Calibri"/>
                <a:ea typeface="Calibri"/>
                <a:cs typeface="Calibri"/>
                <a:sym typeface="Calibri"/>
              </a:rPr>
              <a:t>휠체어</a:t>
            </a:r>
            <a:r>
              <a:rPr lang="en-US" sz="1800" dirty="0">
                <a:solidFill>
                  <a:schemeClr val="dk1"/>
                </a:solidFill>
                <a:latin typeface="Calibri"/>
                <a:ea typeface="Calibri"/>
                <a:cs typeface="Calibri"/>
                <a:sym typeface="Calibri"/>
              </a:rPr>
              <a:t> </a:t>
            </a:r>
            <a:r>
              <a:rPr lang="en-US" sz="1800" dirty="0" err="1">
                <a:solidFill>
                  <a:schemeClr val="dk1"/>
                </a:solidFill>
                <a:latin typeface="Calibri"/>
                <a:ea typeface="Calibri"/>
                <a:cs typeface="Calibri"/>
                <a:sym typeface="Calibri"/>
              </a:rPr>
              <a:t>급속</a:t>
            </a:r>
            <a:r>
              <a:rPr lang="en-US" sz="1800" dirty="0">
                <a:solidFill>
                  <a:schemeClr val="dk1"/>
                </a:solidFill>
                <a:latin typeface="Calibri"/>
                <a:ea typeface="Calibri"/>
                <a:cs typeface="Calibri"/>
                <a:sym typeface="Calibri"/>
              </a:rPr>
              <a:t> </a:t>
            </a:r>
            <a:r>
              <a:rPr lang="en-US" sz="1800" dirty="0" err="1">
                <a:solidFill>
                  <a:schemeClr val="dk1"/>
                </a:solidFill>
                <a:latin typeface="Calibri"/>
                <a:ea typeface="Calibri"/>
                <a:cs typeface="Calibri"/>
                <a:sym typeface="Calibri"/>
              </a:rPr>
              <a:t>충전기</a:t>
            </a:r>
            <a:r>
              <a:rPr lang="en-US" sz="1800" dirty="0">
                <a:solidFill>
                  <a:schemeClr val="dk1"/>
                </a:solidFill>
                <a:latin typeface="Calibri"/>
                <a:ea typeface="Calibri"/>
                <a:cs typeface="Calibri"/>
                <a:sym typeface="Calibri"/>
              </a:rPr>
              <a:t> : </a:t>
            </a:r>
            <a:r>
              <a:rPr lang="en-US" sz="1800" dirty="0" err="1">
                <a:solidFill>
                  <a:schemeClr val="dk1"/>
                </a:solidFill>
                <a:latin typeface="Calibri"/>
                <a:ea typeface="Calibri"/>
                <a:cs typeface="Calibri"/>
                <a:sym typeface="Calibri"/>
              </a:rPr>
              <a:t>강서구</a:t>
            </a:r>
            <a:r>
              <a:rPr lang="en-US" sz="1800" dirty="0">
                <a:solidFill>
                  <a:schemeClr val="dk1"/>
                </a:solidFill>
                <a:latin typeface="Calibri"/>
                <a:ea typeface="Calibri"/>
                <a:cs typeface="Calibri"/>
                <a:sym typeface="Calibri"/>
              </a:rPr>
              <a:t>, </a:t>
            </a:r>
            <a:r>
              <a:rPr lang="en-US" sz="1800" dirty="0" err="1">
                <a:solidFill>
                  <a:schemeClr val="dk1"/>
                </a:solidFill>
                <a:latin typeface="Calibri"/>
                <a:ea typeface="Calibri"/>
                <a:cs typeface="Calibri"/>
                <a:sym typeface="Calibri"/>
              </a:rPr>
              <a:t>관악구</a:t>
            </a:r>
            <a:r>
              <a:rPr lang="en-US" sz="1800" dirty="0">
                <a:solidFill>
                  <a:schemeClr val="dk1"/>
                </a:solidFill>
                <a:latin typeface="Calibri"/>
                <a:ea typeface="Calibri"/>
                <a:cs typeface="Calibri"/>
                <a:sym typeface="Calibri"/>
              </a:rPr>
              <a:t>, </a:t>
            </a:r>
            <a:r>
              <a:rPr lang="en-US" sz="1800" dirty="0" err="1">
                <a:solidFill>
                  <a:schemeClr val="dk1"/>
                </a:solidFill>
                <a:latin typeface="Calibri"/>
                <a:ea typeface="Calibri"/>
                <a:cs typeface="Calibri"/>
                <a:sym typeface="Calibri"/>
              </a:rPr>
              <a:t>도봉구</a:t>
            </a:r>
            <a:endParaRPr sz="1800" dirty="0">
              <a:solidFill>
                <a:schemeClr val="dk1"/>
              </a:solidFill>
              <a:latin typeface="Calibri"/>
              <a:ea typeface="Calibri"/>
              <a:cs typeface="Calibri"/>
              <a:sym typeface="Calibri"/>
            </a:endParaRPr>
          </a:p>
        </p:txBody>
      </p:sp>
      <p:sp>
        <p:nvSpPr>
          <p:cNvPr id="445" name="Google Shape;445;g116e922a2d1_11_183"/>
          <p:cNvSpPr txBox="1"/>
          <p:nvPr/>
        </p:nvSpPr>
        <p:spPr>
          <a:xfrm>
            <a:off x="12344025" y="4951013"/>
            <a:ext cx="4677000" cy="507791"/>
          </a:xfrm>
          <a:prstGeom prst="rect">
            <a:avLst/>
          </a:prstGeom>
          <a:noFill/>
          <a:ln>
            <a:noFill/>
          </a:ln>
        </p:spPr>
        <p:txBody>
          <a:bodyPr spcFirstLastPara="1" wrap="square" lIns="91425" tIns="45700" rIns="91425" bIns="45700" anchor="t" anchorCtr="0">
            <a:spAutoFit/>
          </a:bodyPr>
          <a:lstStyle/>
          <a:p>
            <a:pPr marL="285750" marR="0" lvl="0" indent="-285750" algn="l" rtl="0">
              <a:lnSpc>
                <a:spcPct val="150000"/>
              </a:lnSpc>
              <a:spcBef>
                <a:spcPts val="0"/>
              </a:spcBef>
              <a:spcAft>
                <a:spcPts val="0"/>
              </a:spcAft>
              <a:buClr>
                <a:srgbClr val="000000"/>
              </a:buClr>
              <a:buSzPts val="1800"/>
              <a:buFont typeface="Arial"/>
              <a:buChar char="•"/>
            </a:pPr>
            <a:r>
              <a:rPr lang="en-US" sz="1800" dirty="0" err="1">
                <a:solidFill>
                  <a:schemeClr val="dk1"/>
                </a:solidFill>
                <a:latin typeface="Calibri"/>
                <a:ea typeface="Calibri"/>
                <a:cs typeface="Calibri"/>
                <a:sym typeface="Calibri"/>
              </a:rPr>
              <a:t>지하철</a:t>
            </a:r>
            <a:r>
              <a:rPr lang="en-US" sz="1800" dirty="0">
                <a:solidFill>
                  <a:schemeClr val="dk1"/>
                </a:solidFill>
                <a:latin typeface="Calibri"/>
                <a:ea typeface="Calibri"/>
                <a:cs typeface="Calibri"/>
                <a:sym typeface="Calibri"/>
              </a:rPr>
              <a:t> </a:t>
            </a:r>
            <a:r>
              <a:rPr lang="en-US" sz="1800" dirty="0" err="1">
                <a:solidFill>
                  <a:schemeClr val="dk1"/>
                </a:solidFill>
                <a:latin typeface="Calibri"/>
                <a:ea typeface="Calibri"/>
                <a:cs typeface="Calibri"/>
                <a:sym typeface="Calibri"/>
              </a:rPr>
              <a:t>승강기</a:t>
            </a:r>
            <a:r>
              <a:rPr lang="en-US" sz="1800" dirty="0">
                <a:solidFill>
                  <a:schemeClr val="dk1"/>
                </a:solidFill>
                <a:latin typeface="Calibri"/>
                <a:ea typeface="Calibri"/>
                <a:cs typeface="Calibri"/>
                <a:sym typeface="Calibri"/>
              </a:rPr>
              <a:t> : </a:t>
            </a:r>
            <a:r>
              <a:rPr lang="en-US" sz="1800" dirty="0" err="1">
                <a:solidFill>
                  <a:schemeClr val="dk1"/>
                </a:solidFill>
                <a:latin typeface="Calibri"/>
                <a:ea typeface="Calibri"/>
                <a:cs typeface="Calibri"/>
                <a:sym typeface="Calibri"/>
              </a:rPr>
              <a:t>강북구</a:t>
            </a:r>
            <a:r>
              <a:rPr lang="en-US" sz="1800" dirty="0">
                <a:solidFill>
                  <a:schemeClr val="dk1"/>
                </a:solidFill>
                <a:latin typeface="Calibri"/>
                <a:ea typeface="Calibri"/>
                <a:cs typeface="Calibri"/>
                <a:sym typeface="Calibri"/>
              </a:rPr>
              <a:t>, </a:t>
            </a:r>
            <a:r>
              <a:rPr lang="en-US" sz="1800" dirty="0" err="1">
                <a:solidFill>
                  <a:schemeClr val="dk1"/>
                </a:solidFill>
                <a:latin typeface="Calibri"/>
                <a:ea typeface="Calibri"/>
                <a:cs typeface="Calibri"/>
                <a:sym typeface="Calibri"/>
              </a:rPr>
              <a:t>관악구</a:t>
            </a:r>
            <a:r>
              <a:rPr lang="en-US" sz="1800" dirty="0">
                <a:solidFill>
                  <a:schemeClr val="dk1"/>
                </a:solidFill>
                <a:latin typeface="Calibri"/>
                <a:ea typeface="Calibri"/>
                <a:cs typeface="Calibri"/>
                <a:sym typeface="Calibri"/>
              </a:rPr>
              <a:t>, </a:t>
            </a:r>
            <a:r>
              <a:rPr lang="en-US" sz="1800" dirty="0" err="1">
                <a:solidFill>
                  <a:schemeClr val="dk1"/>
                </a:solidFill>
                <a:latin typeface="Calibri"/>
                <a:ea typeface="Calibri"/>
                <a:cs typeface="Calibri"/>
                <a:sym typeface="Calibri"/>
              </a:rPr>
              <a:t>도봉구</a:t>
            </a:r>
            <a:r>
              <a:rPr lang="en-US" sz="1800" dirty="0">
                <a:solidFill>
                  <a:schemeClr val="dk1"/>
                </a:solidFill>
                <a:latin typeface="Calibri"/>
                <a:ea typeface="Calibri"/>
                <a:cs typeface="Calibri"/>
                <a:sym typeface="Calibri"/>
              </a:rPr>
              <a:t> </a:t>
            </a:r>
            <a:endParaRPr sz="1800" dirty="0">
              <a:solidFill>
                <a:schemeClr val="dk1"/>
              </a:solidFill>
              <a:latin typeface="Calibri"/>
              <a:ea typeface="Calibri"/>
              <a:cs typeface="Calibri"/>
              <a:sym typeface="Calibri"/>
            </a:endParaRPr>
          </a:p>
        </p:txBody>
      </p:sp>
      <p:sp>
        <p:nvSpPr>
          <p:cNvPr id="446" name="Google Shape;446;g116e922a2d1_11_183"/>
          <p:cNvSpPr txBox="1"/>
          <p:nvPr/>
        </p:nvSpPr>
        <p:spPr>
          <a:xfrm>
            <a:off x="12344075" y="5924638"/>
            <a:ext cx="4677000" cy="1616100"/>
          </a:xfrm>
          <a:prstGeom prst="rect">
            <a:avLst/>
          </a:prstGeom>
          <a:noFill/>
          <a:ln>
            <a:noFill/>
          </a:ln>
        </p:spPr>
        <p:txBody>
          <a:bodyPr spcFirstLastPara="1" wrap="square" lIns="91425" tIns="45700" rIns="91425" bIns="45700" anchor="t" anchorCtr="0">
            <a:spAutoFit/>
          </a:bodyPr>
          <a:lstStyle/>
          <a:p>
            <a:pPr marL="285750" marR="0" lvl="0" indent="-285750" algn="l" rtl="0">
              <a:lnSpc>
                <a:spcPct val="150000"/>
              </a:lnSpc>
              <a:spcBef>
                <a:spcPts val="0"/>
              </a:spcBef>
              <a:spcAft>
                <a:spcPts val="0"/>
              </a:spcAft>
              <a:buClr>
                <a:srgbClr val="000000"/>
              </a:buClr>
              <a:buSzPts val="1800"/>
              <a:buFont typeface="Arial"/>
              <a:buChar char="•"/>
            </a:pPr>
            <a:r>
              <a:rPr lang="en-US" sz="1800">
                <a:solidFill>
                  <a:schemeClr val="dk1"/>
                </a:solidFill>
                <a:latin typeface="Calibri"/>
                <a:ea typeface="Calibri"/>
                <a:cs typeface="Calibri"/>
                <a:sym typeface="Calibri"/>
              </a:rPr>
              <a:t>장애인의 권리 중 장소의 접근성 향상을 목표로 승강기 / 휠체어 충전 등 장애인 편의시설 이용이 가능한 곳의 </a:t>
            </a:r>
            <a:r>
              <a:rPr lang="en-US" sz="1800" b="1">
                <a:solidFill>
                  <a:srgbClr val="0070C0"/>
                </a:solidFill>
                <a:latin typeface="Calibri"/>
                <a:ea typeface="Calibri"/>
                <a:cs typeface="Calibri"/>
                <a:sym typeface="Calibri"/>
              </a:rPr>
              <a:t>위치 안내 시스템</a:t>
            </a:r>
            <a:r>
              <a:rPr lang="en-US" sz="1800">
                <a:solidFill>
                  <a:schemeClr val="dk1"/>
                </a:solidFill>
                <a:latin typeface="Calibri"/>
                <a:ea typeface="Calibri"/>
                <a:cs typeface="Calibri"/>
                <a:sym typeface="Calibri"/>
              </a:rPr>
              <a:t>의 지원이 동반된다면</a:t>
            </a:r>
            <a:r>
              <a:rPr lang="en-US" sz="1800" b="1">
                <a:solidFill>
                  <a:srgbClr val="0070C0"/>
                </a:solidFill>
                <a:latin typeface="Calibri"/>
                <a:ea typeface="Calibri"/>
                <a:cs typeface="Calibri"/>
                <a:sym typeface="Calibri"/>
              </a:rPr>
              <a:t> 이용자 접근성 제고</a:t>
            </a:r>
            <a:r>
              <a:rPr lang="en-US" sz="1800">
                <a:solidFill>
                  <a:schemeClr val="dk1"/>
                </a:solidFill>
                <a:latin typeface="Calibri"/>
                <a:ea typeface="Calibri"/>
                <a:cs typeface="Calibri"/>
                <a:sym typeface="Calibri"/>
              </a:rPr>
              <a:t>를 꾀할 수 있음 </a:t>
            </a:r>
            <a:endParaRPr sz="1800">
              <a:solidFill>
                <a:schemeClr val="dk1"/>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7"/>
        <p:cNvGrpSpPr/>
        <p:nvPr/>
      </p:nvGrpSpPr>
      <p:grpSpPr>
        <a:xfrm>
          <a:off x="0" y="0"/>
          <a:ext cx="0" cy="0"/>
          <a:chOff x="0" y="0"/>
          <a:chExt cx="0" cy="0"/>
        </a:xfrm>
      </p:grpSpPr>
      <p:pic>
        <p:nvPicPr>
          <p:cNvPr id="98" name="Google Shape;98;p2"/>
          <p:cNvPicPr preferRelativeResize="0"/>
          <p:nvPr/>
        </p:nvPicPr>
        <p:blipFill rotWithShape="1">
          <a:blip r:embed="rId3">
            <a:alphaModFix/>
          </a:blip>
          <a:srcRect/>
          <a:stretch/>
        </p:blipFill>
        <p:spPr>
          <a:xfrm rot="5400000">
            <a:off x="7169593" y="5306598"/>
            <a:ext cx="8356053" cy="9524"/>
          </a:xfrm>
          <a:prstGeom prst="rect">
            <a:avLst/>
          </a:prstGeom>
          <a:noFill/>
          <a:ln>
            <a:noFill/>
          </a:ln>
        </p:spPr>
      </p:pic>
      <p:sp>
        <p:nvSpPr>
          <p:cNvPr id="99" name="Google Shape;99;p2"/>
          <p:cNvSpPr txBox="1"/>
          <p:nvPr/>
        </p:nvSpPr>
        <p:spPr>
          <a:xfrm>
            <a:off x="6770846" y="3954925"/>
            <a:ext cx="3838500" cy="6364800"/>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000000"/>
              </a:buClr>
              <a:buSzPts val="1050"/>
              <a:buFont typeface="Arial"/>
              <a:buNone/>
            </a:pPr>
            <a:r>
              <a:rPr lang="en-US" sz="1700" b="1" i="0" u="none" strike="noStrike" cap="none">
                <a:solidFill>
                  <a:schemeClr val="dk1"/>
                </a:solidFill>
                <a:highlight>
                  <a:srgbClr val="FFFFFF"/>
                </a:highlight>
                <a:latin typeface="Arial"/>
                <a:ea typeface="Arial"/>
                <a:cs typeface="Arial"/>
                <a:sym typeface="Arial"/>
              </a:rPr>
              <a:t>“I often wish that more people understand the invisible side of things”</a:t>
            </a:r>
            <a:endParaRPr sz="1700" b="1" i="0" u="none" strike="noStrike" cap="none">
              <a:solidFill>
                <a:schemeClr val="dk1"/>
              </a:solidFill>
              <a:highlight>
                <a:srgbClr val="FFFFFF"/>
              </a:highlight>
              <a:latin typeface="Arial"/>
              <a:ea typeface="Arial"/>
              <a:cs typeface="Arial"/>
              <a:sym typeface="Arial"/>
            </a:endParaRPr>
          </a:p>
          <a:p>
            <a:pPr marL="0" marR="0" lvl="0" indent="0" algn="just" rtl="0">
              <a:lnSpc>
                <a:spcPct val="100000"/>
              </a:lnSpc>
              <a:spcBef>
                <a:spcPts val="0"/>
              </a:spcBef>
              <a:spcAft>
                <a:spcPts val="0"/>
              </a:spcAft>
              <a:buClr>
                <a:srgbClr val="000000"/>
              </a:buClr>
              <a:buSzPts val="1050"/>
              <a:buFont typeface="Arial"/>
              <a:buNone/>
            </a:pPr>
            <a:endParaRPr sz="1350" b="1" i="0" u="none" strike="noStrike" cap="none">
              <a:solidFill>
                <a:schemeClr val="dk1"/>
              </a:solidFill>
              <a:highlight>
                <a:srgbClr val="FFFFFF"/>
              </a:highlight>
              <a:latin typeface="Arial"/>
              <a:ea typeface="Arial"/>
              <a:cs typeface="Arial"/>
              <a:sym typeface="Arial"/>
            </a:endParaRPr>
          </a:p>
          <a:p>
            <a:pPr marL="0" marR="0" lvl="0" indent="0" algn="just" rtl="0">
              <a:lnSpc>
                <a:spcPct val="100000"/>
              </a:lnSpc>
              <a:spcBef>
                <a:spcPts val="0"/>
              </a:spcBef>
              <a:spcAft>
                <a:spcPts val="0"/>
              </a:spcAft>
              <a:buClr>
                <a:srgbClr val="000000"/>
              </a:buClr>
              <a:buSzPts val="1050"/>
              <a:buFont typeface="Arial"/>
              <a:buNone/>
            </a:pPr>
            <a:endParaRPr sz="1350" b="1" i="0" u="none" strike="noStrike" cap="none">
              <a:solidFill>
                <a:schemeClr val="dk1"/>
              </a:solidFill>
              <a:highlight>
                <a:srgbClr val="FFFFFF"/>
              </a:highlight>
              <a:latin typeface="Arial"/>
              <a:ea typeface="Arial"/>
              <a:cs typeface="Arial"/>
              <a:sym typeface="Arial"/>
            </a:endParaRPr>
          </a:p>
          <a:p>
            <a:pPr marL="0" marR="0" lvl="0" indent="0" algn="just" rtl="0">
              <a:lnSpc>
                <a:spcPct val="100000"/>
              </a:lnSpc>
              <a:spcBef>
                <a:spcPts val="0"/>
              </a:spcBef>
              <a:spcAft>
                <a:spcPts val="0"/>
              </a:spcAft>
              <a:buClr>
                <a:srgbClr val="000000"/>
              </a:buClr>
              <a:buSzPts val="1050"/>
              <a:buFont typeface="Arial"/>
              <a:buNone/>
            </a:pPr>
            <a:r>
              <a:rPr lang="en-US" sz="1350" b="1" i="0" u="none" strike="noStrike" cap="none">
                <a:solidFill>
                  <a:schemeClr val="dk1"/>
                </a:solidFill>
                <a:highlight>
                  <a:srgbClr val="FFFFFF"/>
                </a:highlight>
                <a:latin typeface="Arial"/>
                <a:ea typeface="Arial"/>
                <a:cs typeface="Arial"/>
                <a:sym typeface="Arial"/>
              </a:rPr>
              <a:t>Lorem Ipsum</a:t>
            </a:r>
            <a:r>
              <a:rPr lang="en-US" sz="1350" b="0" i="0" u="none" strike="noStrike" cap="none">
                <a:solidFill>
                  <a:schemeClr val="dk1"/>
                </a:solidFill>
                <a:highlight>
                  <a:srgbClr val="FFFFFF"/>
                </a:highlight>
                <a:latin typeface="Arial"/>
                <a:ea typeface="Arial"/>
                <a:cs typeface="Arial"/>
                <a:sym typeface="Arial"/>
              </a:rPr>
              <a:t>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popularised in the 1960s with the release of Letraset sheets containing Lorem Ipsum passages, and more recently with desktop publishing software like Aldus PageMaker including versions of Lorem Ipsum.</a:t>
            </a:r>
            <a:endParaRPr sz="1350" b="0" i="0" u="none" strike="noStrike" cap="none">
              <a:solidFill>
                <a:schemeClr val="dk1"/>
              </a:solidFill>
              <a:highlight>
                <a:srgbClr val="FFFFFF"/>
              </a:highlight>
              <a:latin typeface="Arial"/>
              <a:ea typeface="Arial"/>
              <a:cs typeface="Arial"/>
              <a:sym typeface="Arial"/>
            </a:endParaRPr>
          </a:p>
          <a:p>
            <a:pPr marL="0" marR="0" lvl="0" indent="0" algn="just" rtl="0">
              <a:lnSpc>
                <a:spcPct val="100000"/>
              </a:lnSpc>
              <a:spcBef>
                <a:spcPts val="0"/>
              </a:spcBef>
              <a:spcAft>
                <a:spcPts val="0"/>
              </a:spcAft>
              <a:buClr>
                <a:srgbClr val="000000"/>
              </a:buClr>
              <a:buSzPts val="1050"/>
              <a:buFont typeface="Arial"/>
              <a:buNone/>
            </a:pPr>
            <a:endParaRPr sz="1350" b="0" i="0" u="none" strike="noStrike" cap="none">
              <a:solidFill>
                <a:schemeClr val="dk1"/>
              </a:solidFill>
              <a:highlight>
                <a:srgbClr val="FFFFFF"/>
              </a:highlight>
              <a:latin typeface="Arial"/>
              <a:ea typeface="Arial"/>
              <a:cs typeface="Arial"/>
              <a:sym typeface="Arial"/>
            </a:endParaRPr>
          </a:p>
          <a:p>
            <a:pPr marL="0" marR="0" lvl="0" indent="0" algn="just" rtl="0">
              <a:lnSpc>
                <a:spcPct val="115000"/>
              </a:lnSpc>
              <a:spcBef>
                <a:spcPts val="0"/>
              </a:spcBef>
              <a:spcAft>
                <a:spcPts val="0"/>
              </a:spcAft>
              <a:buClr>
                <a:schemeClr val="dk1"/>
              </a:buClr>
              <a:buSzPts val="1100"/>
              <a:buFont typeface="Arial"/>
              <a:buNone/>
            </a:pPr>
            <a:r>
              <a:rPr lang="en-US" sz="1350" b="0" i="0" u="none" strike="noStrike" cap="none">
                <a:solidFill>
                  <a:schemeClr val="dk1"/>
                </a:solidFill>
                <a:highlight>
                  <a:srgbClr val="FFFFFF"/>
                </a:highlight>
                <a:latin typeface="Arial"/>
                <a:ea typeface="Arial"/>
                <a:cs typeface="Arial"/>
                <a:sym typeface="Arial"/>
              </a:rPr>
              <a:t>e Finibus Bonorum et Malorum" (The Extremes of Good and Evil) by Cicero, written in 45 BC. This book is a treatise on the theory of ethics, very popular during the Renaissance. The first line of Lorem Ipsum, "Lorem ipsum dolor sit amet..", comes from a line in section 1.10.32.</a:t>
            </a:r>
            <a:endParaRPr sz="1350" b="0" i="0" u="none" strike="noStrike" cap="none">
              <a:solidFill>
                <a:schemeClr val="dk1"/>
              </a:solidFill>
              <a:highlight>
                <a:srgbClr val="FFFFFF"/>
              </a:highlight>
              <a:latin typeface="Arial"/>
              <a:ea typeface="Arial"/>
              <a:cs typeface="Arial"/>
              <a:sym typeface="Arial"/>
            </a:endParaRPr>
          </a:p>
          <a:p>
            <a:pPr marL="0" marR="0" lvl="0" indent="0" algn="just" rtl="0">
              <a:lnSpc>
                <a:spcPct val="115000"/>
              </a:lnSpc>
              <a:spcBef>
                <a:spcPts val="1100"/>
              </a:spcBef>
              <a:spcAft>
                <a:spcPts val="0"/>
              </a:spcAft>
              <a:buClr>
                <a:schemeClr val="dk1"/>
              </a:buClr>
              <a:buSzPts val="1100"/>
              <a:buFont typeface="Arial"/>
              <a:buNone/>
            </a:pPr>
            <a:endParaRPr sz="1350" b="0" i="0" u="none" strike="noStrike" cap="none">
              <a:solidFill>
                <a:schemeClr val="dk1"/>
              </a:solidFill>
              <a:highlight>
                <a:srgbClr val="FFFFFF"/>
              </a:highlight>
              <a:latin typeface="Arial"/>
              <a:ea typeface="Arial"/>
              <a:cs typeface="Arial"/>
              <a:sym typeface="Arial"/>
            </a:endParaRPr>
          </a:p>
          <a:p>
            <a:pPr marL="0" marR="0" lvl="0" indent="0" algn="just" rtl="0">
              <a:lnSpc>
                <a:spcPct val="100000"/>
              </a:lnSpc>
              <a:spcBef>
                <a:spcPts val="1100"/>
              </a:spcBef>
              <a:spcAft>
                <a:spcPts val="0"/>
              </a:spcAft>
              <a:buClr>
                <a:srgbClr val="000000"/>
              </a:buClr>
              <a:buSzPts val="1050"/>
              <a:buFont typeface="Arial"/>
              <a:buNone/>
            </a:pPr>
            <a:endParaRPr sz="1350" b="0" i="0" u="none" strike="noStrike" cap="none">
              <a:solidFill>
                <a:schemeClr val="dk1"/>
              </a:solidFill>
              <a:highlight>
                <a:srgbClr val="FFFFFF"/>
              </a:highlight>
              <a:latin typeface="Arial"/>
              <a:ea typeface="Arial"/>
              <a:cs typeface="Arial"/>
              <a:sym typeface="Arial"/>
            </a:endParaRPr>
          </a:p>
        </p:txBody>
      </p:sp>
      <p:grpSp>
        <p:nvGrpSpPr>
          <p:cNvPr id="100" name="Google Shape;100;p2"/>
          <p:cNvGrpSpPr/>
          <p:nvPr/>
        </p:nvGrpSpPr>
        <p:grpSpPr>
          <a:xfrm>
            <a:off x="11808667" y="1576276"/>
            <a:ext cx="6171300" cy="1695883"/>
            <a:chOff x="11808667" y="1576276"/>
            <a:chExt cx="6171300" cy="1695883"/>
          </a:xfrm>
        </p:grpSpPr>
        <p:sp>
          <p:nvSpPr>
            <p:cNvPr id="101" name="Google Shape;101;p2"/>
            <p:cNvSpPr txBox="1"/>
            <p:nvPr/>
          </p:nvSpPr>
          <p:spPr>
            <a:xfrm>
              <a:off x="11808667" y="1576276"/>
              <a:ext cx="6171300" cy="4155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2100" b="0" i="0" u="none" strike="noStrike" cap="none">
                  <a:solidFill>
                    <a:srgbClr val="000000"/>
                  </a:solidFill>
                  <a:latin typeface="Arial"/>
                  <a:ea typeface="Arial"/>
                  <a:cs typeface="Arial"/>
                  <a:sym typeface="Arial"/>
                </a:rPr>
                <a:t>FRONT END/BACK END  </a:t>
              </a:r>
              <a:endParaRPr sz="2100" b="0" i="0" u="none" strike="noStrike" cap="none">
                <a:solidFill>
                  <a:schemeClr val="dk1"/>
                </a:solidFill>
                <a:latin typeface="Calibri"/>
                <a:ea typeface="Calibri"/>
                <a:cs typeface="Calibri"/>
                <a:sym typeface="Calibri"/>
              </a:endParaRPr>
            </a:p>
          </p:txBody>
        </p:sp>
        <p:grpSp>
          <p:nvGrpSpPr>
            <p:cNvPr id="102" name="Google Shape;102;p2"/>
            <p:cNvGrpSpPr/>
            <p:nvPr/>
          </p:nvGrpSpPr>
          <p:grpSpPr>
            <a:xfrm>
              <a:off x="11903905" y="2071559"/>
              <a:ext cx="5571543" cy="1200600"/>
              <a:chOff x="11903905" y="2071559"/>
              <a:chExt cx="5571543" cy="1200600"/>
            </a:xfrm>
          </p:grpSpPr>
          <p:sp>
            <p:nvSpPr>
              <p:cNvPr id="103" name="Google Shape;103;p2"/>
              <p:cNvSpPr txBox="1"/>
              <p:nvPr/>
            </p:nvSpPr>
            <p:spPr>
              <a:xfrm>
                <a:off x="11903905" y="2071559"/>
                <a:ext cx="2114400" cy="12006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800" b="0" i="0" u="none" strike="noStrike" cap="none">
                    <a:solidFill>
                      <a:srgbClr val="000000"/>
                    </a:solidFill>
                    <a:latin typeface="Arial"/>
                    <a:ea typeface="Arial"/>
                    <a:cs typeface="Arial"/>
                    <a:sym typeface="Arial"/>
                  </a:rPr>
                  <a:t>Folium</a:t>
                </a:r>
                <a:endParaRPr sz="18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r>
                  <a:rPr lang="en-US" sz="1800" b="0" i="0" u="none" strike="noStrike" cap="none">
                    <a:solidFill>
                      <a:srgbClr val="000000"/>
                    </a:solidFill>
                    <a:latin typeface="Arial"/>
                    <a:ea typeface="Arial"/>
                    <a:cs typeface="Arial"/>
                    <a:sym typeface="Arial"/>
                  </a:rPr>
                  <a:t>HTML</a:t>
                </a:r>
                <a:endParaRPr sz="18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r>
                  <a:rPr lang="en-US" sz="1800" b="0" i="0" u="none" strike="noStrike" cap="none">
                    <a:solidFill>
                      <a:srgbClr val="000000"/>
                    </a:solidFill>
                    <a:latin typeface="Arial"/>
                    <a:ea typeface="Arial"/>
                    <a:cs typeface="Arial"/>
                    <a:sym typeface="Arial"/>
                  </a:rPr>
                  <a:t>JQuery</a:t>
                </a:r>
                <a:endParaRPr sz="18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04" name="Google Shape;104;p2"/>
              <p:cNvSpPr txBox="1"/>
              <p:nvPr/>
            </p:nvSpPr>
            <p:spPr>
              <a:xfrm>
                <a:off x="13632476" y="2071559"/>
                <a:ext cx="2114400" cy="9234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800" b="0" i="0" u="none" strike="noStrike" cap="none">
                    <a:solidFill>
                      <a:srgbClr val="000000"/>
                    </a:solidFill>
                    <a:latin typeface="Arial"/>
                    <a:ea typeface="Arial"/>
                    <a:cs typeface="Arial"/>
                    <a:sym typeface="Arial"/>
                  </a:rPr>
                  <a:t>Java Script</a:t>
                </a:r>
                <a:endParaRPr sz="18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r>
                  <a:rPr lang="en-US" sz="1800" b="0" i="0" u="none" strike="noStrike" cap="none">
                    <a:solidFill>
                      <a:srgbClr val="000000"/>
                    </a:solidFill>
                    <a:latin typeface="Arial"/>
                    <a:ea typeface="Arial"/>
                    <a:cs typeface="Arial"/>
                    <a:sym typeface="Arial"/>
                  </a:rPr>
                  <a:t>Django</a:t>
                </a:r>
                <a:endParaRPr sz="18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r>
                  <a:rPr lang="en-US" sz="1800" b="0" i="0" u="none" strike="noStrike" cap="none">
                    <a:solidFill>
                      <a:srgbClr val="000000"/>
                    </a:solidFill>
                    <a:latin typeface="Arial"/>
                    <a:ea typeface="Arial"/>
                    <a:cs typeface="Arial"/>
                    <a:sym typeface="Arial"/>
                  </a:rPr>
                  <a:t>Python</a:t>
                </a:r>
                <a:endParaRPr sz="1800" b="0" i="0" u="none" strike="noStrike" cap="none">
                  <a:solidFill>
                    <a:schemeClr val="dk1"/>
                  </a:solidFill>
                  <a:latin typeface="Calibri"/>
                  <a:ea typeface="Calibri"/>
                  <a:cs typeface="Calibri"/>
                  <a:sym typeface="Calibri"/>
                </a:endParaRPr>
              </a:p>
            </p:txBody>
          </p:sp>
          <p:sp>
            <p:nvSpPr>
              <p:cNvPr id="105" name="Google Shape;105;p2"/>
              <p:cNvSpPr txBox="1"/>
              <p:nvPr/>
            </p:nvSpPr>
            <p:spPr>
              <a:xfrm>
                <a:off x="15361048" y="2071559"/>
                <a:ext cx="2114400" cy="6465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800" b="0" i="0" u="none" strike="noStrike" cap="none">
                    <a:solidFill>
                      <a:srgbClr val="000000"/>
                    </a:solidFill>
                    <a:latin typeface="Arial"/>
                    <a:ea typeface="Arial"/>
                    <a:cs typeface="Arial"/>
                    <a:sym typeface="Arial"/>
                  </a:rPr>
                  <a:t>BeautifulSoup</a:t>
                </a:r>
                <a:endParaRPr sz="18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grpSp>
      <p:grpSp>
        <p:nvGrpSpPr>
          <p:cNvPr id="106" name="Google Shape;106;p2"/>
          <p:cNvGrpSpPr/>
          <p:nvPr/>
        </p:nvGrpSpPr>
        <p:grpSpPr>
          <a:xfrm>
            <a:off x="11808667" y="4178127"/>
            <a:ext cx="4678500" cy="2249976"/>
            <a:chOff x="11808667" y="3720927"/>
            <a:chExt cx="4678500" cy="2249976"/>
          </a:xfrm>
        </p:grpSpPr>
        <p:sp>
          <p:nvSpPr>
            <p:cNvPr id="107" name="Google Shape;107;p2"/>
            <p:cNvSpPr txBox="1"/>
            <p:nvPr/>
          </p:nvSpPr>
          <p:spPr>
            <a:xfrm>
              <a:off x="11808667" y="3720927"/>
              <a:ext cx="4678500" cy="4155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2100" b="0" i="0" u="none" strike="noStrike" cap="none">
                  <a:solidFill>
                    <a:srgbClr val="000000"/>
                  </a:solidFill>
                  <a:latin typeface="Arial"/>
                  <a:ea typeface="Arial"/>
                  <a:cs typeface="Arial"/>
                  <a:sym typeface="Arial"/>
                </a:rPr>
                <a:t>TEAM MEMBER</a:t>
              </a:r>
              <a:endParaRPr sz="2100" b="0" i="0" u="none" strike="noStrike" cap="none">
                <a:solidFill>
                  <a:schemeClr val="dk1"/>
                </a:solidFill>
                <a:latin typeface="Calibri"/>
                <a:ea typeface="Calibri"/>
                <a:cs typeface="Calibri"/>
                <a:sym typeface="Calibri"/>
              </a:endParaRPr>
            </a:p>
          </p:txBody>
        </p:sp>
        <p:grpSp>
          <p:nvGrpSpPr>
            <p:cNvPr id="108" name="Google Shape;108;p2"/>
            <p:cNvGrpSpPr/>
            <p:nvPr/>
          </p:nvGrpSpPr>
          <p:grpSpPr>
            <a:xfrm>
              <a:off x="11903905" y="4216203"/>
              <a:ext cx="4536947" cy="1754700"/>
              <a:chOff x="11903905" y="4216203"/>
              <a:chExt cx="4536947" cy="1754700"/>
            </a:xfrm>
          </p:grpSpPr>
          <p:sp>
            <p:nvSpPr>
              <p:cNvPr id="109" name="Google Shape;109;p2"/>
              <p:cNvSpPr txBox="1"/>
              <p:nvPr/>
            </p:nvSpPr>
            <p:spPr>
              <a:xfrm>
                <a:off x="11903905" y="4216203"/>
                <a:ext cx="2114400" cy="1754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800" b="0" i="0" u="none" strike="noStrike" cap="none">
                    <a:solidFill>
                      <a:srgbClr val="000000"/>
                    </a:solidFill>
                    <a:latin typeface="Arial"/>
                    <a:ea typeface="Arial"/>
                    <a:cs typeface="Arial"/>
                    <a:sym typeface="Arial"/>
                  </a:rPr>
                  <a:t>이재필</a:t>
                </a:r>
                <a:endParaRPr sz="18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r>
                  <a:rPr lang="en-US" sz="1800" b="0" i="0" u="none" strike="noStrike" cap="none">
                    <a:solidFill>
                      <a:srgbClr val="000000"/>
                    </a:solidFill>
                    <a:latin typeface="Arial"/>
                    <a:ea typeface="Arial"/>
                    <a:cs typeface="Arial"/>
                    <a:sym typeface="Arial"/>
                  </a:rPr>
                  <a:t>성낙원</a:t>
                </a:r>
                <a:endParaRPr sz="18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r>
                  <a:rPr lang="en-US" sz="1800" b="0" i="0" u="none" strike="noStrike" cap="none">
                    <a:solidFill>
                      <a:srgbClr val="000000"/>
                    </a:solidFill>
                    <a:latin typeface="Arial"/>
                    <a:ea typeface="Arial"/>
                    <a:cs typeface="Arial"/>
                    <a:sym typeface="Arial"/>
                  </a:rPr>
                  <a:t>최재영</a:t>
                </a:r>
                <a:endParaRPr sz="18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r>
                  <a:rPr lang="en-US" sz="1800" b="0" i="0" u="none" strike="noStrike" cap="none">
                    <a:solidFill>
                      <a:srgbClr val="000000"/>
                    </a:solidFill>
                    <a:latin typeface="Arial"/>
                    <a:ea typeface="Arial"/>
                    <a:cs typeface="Arial"/>
                    <a:sym typeface="Arial"/>
                  </a:rPr>
                  <a:t>김경미</a:t>
                </a:r>
                <a:endParaRPr sz="18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r>
                  <a:rPr lang="en-US" sz="1800" b="0" i="0" u="none" strike="noStrike" cap="none">
                    <a:solidFill>
                      <a:srgbClr val="000000"/>
                    </a:solidFill>
                    <a:latin typeface="Arial"/>
                    <a:ea typeface="Arial"/>
                    <a:cs typeface="Arial"/>
                    <a:sym typeface="Arial"/>
                  </a:rPr>
                  <a:t>박현수</a:t>
                </a:r>
                <a:endParaRPr sz="18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r>
                  <a:rPr lang="en-US" sz="1800" b="0" i="0" u="none" strike="noStrike" cap="none">
                    <a:solidFill>
                      <a:srgbClr val="000000"/>
                    </a:solidFill>
                    <a:latin typeface="Arial"/>
                    <a:ea typeface="Arial"/>
                    <a:cs typeface="Arial"/>
                    <a:sym typeface="Arial"/>
                  </a:rPr>
                  <a:t>박혜인</a:t>
                </a:r>
                <a:endParaRPr sz="1800" b="0" i="0" u="none" strike="noStrike" cap="none">
                  <a:solidFill>
                    <a:srgbClr val="000000"/>
                  </a:solidFill>
                  <a:latin typeface="Arial"/>
                  <a:ea typeface="Arial"/>
                  <a:cs typeface="Arial"/>
                  <a:sym typeface="Arial"/>
                </a:endParaRPr>
              </a:p>
            </p:txBody>
          </p:sp>
          <p:sp>
            <p:nvSpPr>
              <p:cNvPr id="110" name="Google Shape;110;p2"/>
              <p:cNvSpPr txBox="1"/>
              <p:nvPr/>
            </p:nvSpPr>
            <p:spPr>
              <a:xfrm>
                <a:off x="13622952" y="4216203"/>
                <a:ext cx="2817900" cy="1754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800" b="0" i="0" u="none" strike="noStrike" cap="none">
                    <a:solidFill>
                      <a:srgbClr val="000000"/>
                    </a:solidFill>
                    <a:latin typeface="Arial"/>
                    <a:ea typeface="Arial"/>
                    <a:cs typeface="Arial"/>
                    <a:sym typeface="Arial"/>
                  </a:rPr>
                  <a:t>BE</a:t>
                </a:r>
                <a:endParaRPr sz="18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r>
                  <a:rPr lang="en-US" sz="1800" b="0" i="0" u="none" strike="noStrike" cap="none">
                    <a:solidFill>
                      <a:srgbClr val="000000"/>
                    </a:solidFill>
                    <a:latin typeface="Arial"/>
                    <a:ea typeface="Arial"/>
                    <a:cs typeface="Arial"/>
                    <a:sym typeface="Arial"/>
                  </a:rPr>
                  <a:t>FE</a:t>
                </a:r>
                <a:endParaRPr sz="18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r>
                  <a:rPr lang="en-US" sz="1800" b="0" i="0" u="none" strike="noStrike" cap="none">
                    <a:solidFill>
                      <a:srgbClr val="000000"/>
                    </a:solidFill>
                    <a:latin typeface="Arial"/>
                    <a:ea typeface="Arial"/>
                    <a:cs typeface="Arial"/>
                    <a:sym typeface="Arial"/>
                  </a:rPr>
                  <a:t>FE</a:t>
                </a:r>
                <a:endParaRPr sz="18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r>
                  <a:rPr lang="en-US" sz="1800" b="0" i="0" u="none" strike="noStrike" cap="none">
                    <a:solidFill>
                      <a:srgbClr val="000000"/>
                    </a:solidFill>
                    <a:latin typeface="Arial"/>
                    <a:ea typeface="Arial"/>
                    <a:cs typeface="Arial"/>
                    <a:sym typeface="Arial"/>
                  </a:rPr>
                  <a:t>EDA</a:t>
                </a:r>
                <a:endParaRPr sz="18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r>
                  <a:rPr lang="en-US" sz="1800" b="0" i="0" u="none" strike="noStrike" cap="none">
                    <a:solidFill>
                      <a:srgbClr val="000000"/>
                    </a:solidFill>
                    <a:latin typeface="Arial"/>
                    <a:ea typeface="Arial"/>
                    <a:cs typeface="Arial"/>
                    <a:sym typeface="Arial"/>
                  </a:rPr>
                  <a:t>EDA</a:t>
                </a:r>
                <a:endParaRPr sz="18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r>
                  <a:rPr lang="en-US" sz="1800" b="0" i="0" u="none" strike="noStrike" cap="none">
                    <a:solidFill>
                      <a:srgbClr val="000000"/>
                    </a:solidFill>
                    <a:latin typeface="Arial"/>
                    <a:ea typeface="Arial"/>
                    <a:cs typeface="Arial"/>
                    <a:sym typeface="Arial"/>
                  </a:rPr>
                  <a:t>EDA</a:t>
                </a:r>
                <a:endParaRPr sz="1800" b="0" i="0" u="none" strike="noStrike" cap="none">
                  <a:solidFill>
                    <a:srgbClr val="000000"/>
                  </a:solidFill>
                  <a:latin typeface="Arial"/>
                  <a:ea typeface="Arial"/>
                  <a:cs typeface="Arial"/>
                  <a:sym typeface="Arial"/>
                </a:endParaRPr>
              </a:p>
            </p:txBody>
          </p:sp>
        </p:grpSp>
      </p:grpSp>
      <p:sp>
        <p:nvSpPr>
          <p:cNvPr id="111" name="Google Shape;111;p2"/>
          <p:cNvSpPr txBox="1"/>
          <p:nvPr/>
        </p:nvSpPr>
        <p:spPr>
          <a:xfrm>
            <a:off x="11808667" y="7781990"/>
            <a:ext cx="4562400" cy="4155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2100" b="0" i="0" u="none" strike="noStrike" cap="none">
                <a:solidFill>
                  <a:srgbClr val="000000"/>
                </a:solidFill>
                <a:latin typeface="Arial"/>
                <a:ea typeface="Arial"/>
                <a:cs typeface="Arial"/>
                <a:sym typeface="Arial"/>
              </a:rPr>
              <a:t>CONTACT</a:t>
            </a:r>
            <a:endParaRPr sz="2100" b="0" i="0" u="none" strike="noStrike" cap="none">
              <a:solidFill>
                <a:schemeClr val="dk1"/>
              </a:solidFill>
              <a:latin typeface="Calibri"/>
              <a:ea typeface="Calibri"/>
              <a:cs typeface="Calibri"/>
              <a:sym typeface="Calibri"/>
            </a:endParaRPr>
          </a:p>
        </p:txBody>
      </p:sp>
      <p:grpSp>
        <p:nvGrpSpPr>
          <p:cNvPr id="112" name="Google Shape;112;p2"/>
          <p:cNvGrpSpPr/>
          <p:nvPr/>
        </p:nvGrpSpPr>
        <p:grpSpPr>
          <a:xfrm>
            <a:off x="11903905" y="8246486"/>
            <a:ext cx="6141157" cy="923400"/>
            <a:chOff x="11903905" y="8246486"/>
            <a:chExt cx="6141157" cy="923400"/>
          </a:xfrm>
        </p:grpSpPr>
        <p:sp>
          <p:nvSpPr>
            <p:cNvPr id="113" name="Google Shape;113;p2"/>
            <p:cNvSpPr txBox="1"/>
            <p:nvPr/>
          </p:nvSpPr>
          <p:spPr>
            <a:xfrm>
              <a:off x="11903905" y="8246486"/>
              <a:ext cx="1672800" cy="9234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800" b="0" i="0" u="none" strike="noStrike" cap="none">
                  <a:solidFill>
                    <a:srgbClr val="000000"/>
                  </a:solidFill>
                  <a:latin typeface="Arial"/>
                  <a:ea typeface="Arial"/>
                  <a:cs typeface="Arial"/>
                  <a:sym typeface="Arial"/>
                </a:rPr>
                <a:t>Phone</a:t>
              </a:r>
              <a:endParaRPr sz="18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r>
                <a:rPr lang="en-US" sz="1800" b="0" i="0" u="none" strike="noStrike" cap="none">
                  <a:solidFill>
                    <a:srgbClr val="000000"/>
                  </a:solidFill>
                  <a:latin typeface="Arial"/>
                  <a:ea typeface="Arial"/>
                  <a:cs typeface="Arial"/>
                  <a:sym typeface="Arial"/>
                </a:rPr>
                <a:t>E-mail</a:t>
              </a:r>
              <a:endParaRPr sz="18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r>
                <a:rPr lang="en-US" sz="1800" b="0" i="0" u="none" strike="noStrike" cap="none">
                  <a:solidFill>
                    <a:srgbClr val="000000"/>
                  </a:solidFill>
                  <a:latin typeface="Arial"/>
                  <a:ea typeface="Arial"/>
                  <a:cs typeface="Arial"/>
                  <a:sym typeface="Arial"/>
                </a:rPr>
                <a:t>Website</a:t>
              </a:r>
              <a:endParaRPr sz="1800" b="0" i="0" u="none" strike="noStrike" cap="none">
                <a:solidFill>
                  <a:schemeClr val="dk1"/>
                </a:solidFill>
                <a:latin typeface="Calibri"/>
                <a:ea typeface="Calibri"/>
                <a:cs typeface="Calibri"/>
                <a:sym typeface="Calibri"/>
              </a:endParaRPr>
            </a:p>
          </p:txBody>
        </p:sp>
        <p:sp>
          <p:nvSpPr>
            <p:cNvPr id="114" name="Google Shape;114;p2"/>
            <p:cNvSpPr txBox="1"/>
            <p:nvPr/>
          </p:nvSpPr>
          <p:spPr>
            <a:xfrm>
              <a:off x="13346762" y="8246486"/>
              <a:ext cx="4698300" cy="9234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800" b="0" i="0" u="none" strike="noStrike" cap="none">
                  <a:solidFill>
                    <a:srgbClr val="000000"/>
                  </a:solidFill>
                  <a:latin typeface="Arial"/>
                  <a:ea typeface="Arial"/>
                  <a:cs typeface="Arial"/>
                  <a:sym typeface="Arial"/>
                </a:rPr>
                <a:t>0</a:t>
              </a:r>
              <a:r>
                <a:rPr lang="en-US" sz="1800"/>
                <a:t>2</a:t>
              </a:r>
              <a:r>
                <a:rPr lang="en-US" sz="1800" b="0" i="0" u="none" strike="noStrike" cap="none">
                  <a:solidFill>
                    <a:srgbClr val="000000"/>
                  </a:solidFill>
                  <a:latin typeface="Arial"/>
                  <a:ea typeface="Arial"/>
                  <a:cs typeface="Arial"/>
                  <a:sym typeface="Arial"/>
                </a:rPr>
                <a:t>-</a:t>
              </a:r>
              <a:r>
                <a:rPr lang="en-US" sz="1800"/>
                <a:t>486</a:t>
              </a:r>
              <a:r>
                <a:rPr lang="en-US" sz="1800" b="0" i="0" u="none" strike="noStrike" cap="none">
                  <a:solidFill>
                    <a:srgbClr val="000000"/>
                  </a:solidFill>
                  <a:latin typeface="Arial"/>
                  <a:ea typeface="Arial"/>
                  <a:cs typeface="Arial"/>
                  <a:sym typeface="Arial"/>
                </a:rPr>
                <a:t>-</a:t>
              </a:r>
              <a:r>
                <a:rPr lang="en-US" sz="1800"/>
                <a:t>7942</a:t>
              </a:r>
              <a:endParaRPr sz="18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r>
                <a:rPr lang="en-US" sz="1800" b="0" i="0" u="none" strike="noStrike" cap="none">
                  <a:solidFill>
                    <a:srgbClr val="000000"/>
                  </a:solidFill>
                  <a:latin typeface="Arial"/>
                  <a:ea typeface="Arial"/>
                  <a:cs typeface="Arial"/>
                  <a:sym typeface="Arial"/>
                </a:rPr>
                <a:t>handinavi@</a:t>
              </a:r>
              <a:r>
                <a:rPr lang="en-US" sz="1800"/>
                <a:t>handinavicorp</a:t>
              </a:r>
              <a:r>
                <a:rPr lang="en-US" sz="1800" b="0" i="0" u="none" strike="noStrike" cap="none">
                  <a:solidFill>
                    <a:srgbClr val="000000"/>
                  </a:solidFill>
                  <a:latin typeface="Arial"/>
                  <a:ea typeface="Arial"/>
                  <a:cs typeface="Arial"/>
                  <a:sym typeface="Arial"/>
                </a:rPr>
                <a:t>.com</a:t>
              </a:r>
              <a:endParaRPr sz="18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r>
                <a:rPr lang="en-US" sz="1800" b="0" i="0" u="none" strike="noStrike" cap="none">
                  <a:solidFill>
                    <a:srgbClr val="000000"/>
                  </a:solidFill>
                  <a:latin typeface="Arial"/>
                  <a:ea typeface="Arial"/>
                  <a:cs typeface="Arial"/>
                  <a:sym typeface="Arial"/>
                </a:rPr>
                <a:t>https://lc.multicampus.com</a:t>
              </a:r>
              <a:endParaRPr sz="1800" b="0" i="0" u="none" strike="noStrike" cap="none">
                <a:solidFill>
                  <a:schemeClr val="dk1"/>
                </a:solidFill>
                <a:latin typeface="Calibri"/>
                <a:ea typeface="Calibri"/>
                <a:cs typeface="Calibri"/>
                <a:sym typeface="Calibri"/>
              </a:endParaRPr>
            </a:p>
          </p:txBody>
        </p:sp>
      </p:grpSp>
      <p:sp>
        <p:nvSpPr>
          <p:cNvPr id="115" name="Google Shape;115;p2"/>
          <p:cNvSpPr txBox="1"/>
          <p:nvPr/>
        </p:nvSpPr>
        <p:spPr>
          <a:xfrm>
            <a:off x="6808931" y="3200771"/>
            <a:ext cx="6171300" cy="477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2500" b="0" i="0" u="none" strike="noStrike" cap="none">
                <a:solidFill>
                  <a:srgbClr val="000000"/>
                </a:solidFill>
                <a:latin typeface="Arial"/>
                <a:ea typeface="Arial"/>
                <a:cs typeface="Arial"/>
                <a:sym typeface="Arial"/>
              </a:rPr>
              <a:t>핸디나비</a:t>
            </a:r>
            <a:endParaRPr sz="2500" b="0" i="0" u="none" strike="noStrike" cap="none">
              <a:solidFill>
                <a:schemeClr val="dk1"/>
              </a:solidFill>
              <a:latin typeface="Calibri"/>
              <a:ea typeface="Calibri"/>
              <a:cs typeface="Calibri"/>
              <a:sym typeface="Calibri"/>
            </a:endParaRPr>
          </a:p>
        </p:txBody>
      </p:sp>
      <p:grpSp>
        <p:nvGrpSpPr>
          <p:cNvPr id="116" name="Google Shape;116;p2"/>
          <p:cNvGrpSpPr/>
          <p:nvPr/>
        </p:nvGrpSpPr>
        <p:grpSpPr>
          <a:xfrm>
            <a:off x="6100243" y="1162477"/>
            <a:ext cx="327735" cy="854062"/>
            <a:chOff x="6100243" y="1162477"/>
            <a:chExt cx="327735" cy="854062"/>
          </a:xfrm>
        </p:grpSpPr>
        <p:pic>
          <p:nvPicPr>
            <p:cNvPr id="117" name="Google Shape;117;p2"/>
            <p:cNvPicPr preferRelativeResize="0"/>
            <p:nvPr/>
          </p:nvPicPr>
          <p:blipFill rotWithShape="1">
            <a:blip r:embed="rId4">
              <a:alphaModFix/>
            </a:blip>
            <a:srcRect/>
            <a:stretch/>
          </p:blipFill>
          <p:spPr>
            <a:xfrm>
              <a:off x="6100243" y="1162477"/>
              <a:ext cx="327735" cy="327735"/>
            </a:xfrm>
            <a:prstGeom prst="rect">
              <a:avLst/>
            </a:prstGeom>
            <a:noFill/>
            <a:ln>
              <a:noFill/>
            </a:ln>
          </p:spPr>
        </p:pic>
        <p:pic>
          <p:nvPicPr>
            <p:cNvPr id="118" name="Google Shape;118;p2"/>
            <p:cNvPicPr preferRelativeResize="0"/>
            <p:nvPr/>
          </p:nvPicPr>
          <p:blipFill rotWithShape="1">
            <a:blip r:embed="rId4">
              <a:alphaModFix/>
            </a:blip>
            <a:srcRect/>
            <a:stretch/>
          </p:blipFill>
          <p:spPr>
            <a:xfrm>
              <a:off x="6100243" y="1688804"/>
              <a:ext cx="327735" cy="327735"/>
            </a:xfrm>
            <a:prstGeom prst="rect">
              <a:avLst/>
            </a:prstGeom>
            <a:noFill/>
            <a:ln>
              <a:noFill/>
            </a:ln>
          </p:spPr>
        </p:pic>
      </p:grpSp>
      <p:sp>
        <p:nvSpPr>
          <p:cNvPr id="119" name="Google Shape;119;p2"/>
          <p:cNvSpPr txBox="1"/>
          <p:nvPr/>
        </p:nvSpPr>
        <p:spPr>
          <a:xfrm>
            <a:off x="3290925" y="4714675"/>
            <a:ext cx="132558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pic>
        <p:nvPicPr>
          <p:cNvPr id="120" name="Google Shape;120;p2"/>
          <p:cNvPicPr preferRelativeResize="0"/>
          <p:nvPr/>
        </p:nvPicPr>
        <p:blipFill rotWithShape="1">
          <a:blip r:embed="rId5">
            <a:alphaModFix/>
          </a:blip>
          <a:srcRect/>
          <a:stretch/>
        </p:blipFill>
        <p:spPr>
          <a:xfrm>
            <a:off x="1124600" y="2438525"/>
            <a:ext cx="5209902" cy="7050850"/>
          </a:xfrm>
          <a:prstGeom prst="rect">
            <a:avLst/>
          </a:prstGeom>
          <a:noFill/>
          <a:ln>
            <a:noFill/>
          </a:ln>
        </p:spPr>
      </p:pic>
      <p:pic>
        <p:nvPicPr>
          <p:cNvPr id="121" name="Google Shape;121;p2"/>
          <p:cNvPicPr preferRelativeResize="0"/>
          <p:nvPr/>
        </p:nvPicPr>
        <p:blipFill rotWithShape="1">
          <a:blip r:embed="rId6">
            <a:alphaModFix/>
          </a:blip>
          <a:srcRect/>
          <a:stretch/>
        </p:blipFill>
        <p:spPr>
          <a:xfrm>
            <a:off x="895988" y="523613"/>
            <a:ext cx="5400675" cy="17430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50"/>
        <p:cNvGrpSpPr/>
        <p:nvPr/>
      </p:nvGrpSpPr>
      <p:grpSpPr>
        <a:xfrm>
          <a:off x="0" y="0"/>
          <a:ext cx="0" cy="0"/>
          <a:chOff x="0" y="0"/>
          <a:chExt cx="0" cy="0"/>
        </a:xfrm>
      </p:grpSpPr>
      <p:pic>
        <p:nvPicPr>
          <p:cNvPr id="451" name="Google Shape;451;g116d531e49d_0_363"/>
          <p:cNvPicPr preferRelativeResize="0"/>
          <p:nvPr/>
        </p:nvPicPr>
        <p:blipFill rotWithShape="1">
          <a:blip r:embed="rId3">
            <a:alphaModFix/>
          </a:blip>
          <a:srcRect/>
          <a:stretch/>
        </p:blipFill>
        <p:spPr>
          <a:xfrm>
            <a:off x="0" y="550725"/>
            <a:ext cx="954024" cy="477001"/>
          </a:xfrm>
          <a:prstGeom prst="rect">
            <a:avLst/>
          </a:prstGeom>
          <a:noFill/>
          <a:ln>
            <a:noFill/>
          </a:ln>
        </p:spPr>
      </p:pic>
      <p:sp>
        <p:nvSpPr>
          <p:cNvPr id="452" name="Google Shape;452;g116d531e49d_0_363"/>
          <p:cNvSpPr txBox="1"/>
          <p:nvPr/>
        </p:nvSpPr>
        <p:spPr>
          <a:xfrm>
            <a:off x="1186695" y="512725"/>
            <a:ext cx="6171300" cy="585000"/>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Clr>
                <a:schemeClr val="dk1"/>
              </a:buClr>
              <a:buSzPts val="1800"/>
              <a:buFont typeface="Arial"/>
              <a:buNone/>
            </a:pPr>
            <a:r>
              <a:rPr lang="en-US" sz="3200" b="1">
                <a:solidFill>
                  <a:schemeClr val="dk1"/>
                </a:solidFill>
              </a:rPr>
              <a:t>향후 개선사항 | 기대효과</a:t>
            </a:r>
            <a:endParaRPr sz="3200" b="1" i="0" u="none" strike="noStrike" cap="none">
              <a:solidFill>
                <a:schemeClr val="dk1"/>
              </a:solidFill>
              <a:latin typeface="Calibri"/>
              <a:ea typeface="Calibri"/>
              <a:cs typeface="Calibri"/>
              <a:sym typeface="Calibri"/>
            </a:endParaRPr>
          </a:p>
        </p:txBody>
      </p:sp>
      <p:sp>
        <p:nvSpPr>
          <p:cNvPr id="453" name="Google Shape;453;g116d531e49d_0_363"/>
          <p:cNvSpPr txBox="1"/>
          <p:nvPr/>
        </p:nvSpPr>
        <p:spPr>
          <a:xfrm>
            <a:off x="1202145" y="1212617"/>
            <a:ext cx="6171300" cy="477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2500"/>
              <a:t>핸디나비 서비스</a:t>
            </a:r>
            <a:endParaRPr sz="2500" b="0" i="0" u="none" strike="noStrike" cap="none">
              <a:solidFill>
                <a:schemeClr val="dk1"/>
              </a:solidFill>
              <a:latin typeface="Calibri"/>
              <a:ea typeface="Calibri"/>
              <a:cs typeface="Calibri"/>
              <a:sym typeface="Calibri"/>
            </a:endParaRPr>
          </a:p>
        </p:txBody>
      </p:sp>
      <p:sp>
        <p:nvSpPr>
          <p:cNvPr id="454" name="Google Shape;454;g116d531e49d_0_363"/>
          <p:cNvSpPr txBox="1"/>
          <p:nvPr/>
        </p:nvSpPr>
        <p:spPr>
          <a:xfrm>
            <a:off x="16868603" y="615896"/>
            <a:ext cx="636900" cy="369300"/>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800"/>
              <a:buFont typeface="Arial"/>
              <a:buNone/>
            </a:pPr>
            <a:r>
              <a:rPr lang="en-US" sz="1800"/>
              <a:t>20</a:t>
            </a:r>
            <a:endParaRPr sz="1800" b="0" i="0" u="none" strike="noStrike" cap="none">
              <a:solidFill>
                <a:schemeClr val="dk1"/>
              </a:solidFill>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58"/>
        <p:cNvGrpSpPr/>
        <p:nvPr/>
      </p:nvGrpSpPr>
      <p:grpSpPr>
        <a:xfrm>
          <a:off x="0" y="0"/>
          <a:ext cx="0" cy="0"/>
          <a:chOff x="0" y="0"/>
          <a:chExt cx="0" cy="0"/>
        </a:xfrm>
      </p:grpSpPr>
      <p:pic>
        <p:nvPicPr>
          <p:cNvPr id="459" name="Google Shape;459;g116d531e49d_0_340"/>
          <p:cNvPicPr preferRelativeResize="0"/>
          <p:nvPr/>
        </p:nvPicPr>
        <p:blipFill rotWithShape="1">
          <a:blip r:embed="rId3">
            <a:alphaModFix/>
          </a:blip>
          <a:srcRect/>
          <a:stretch/>
        </p:blipFill>
        <p:spPr>
          <a:xfrm>
            <a:off x="3914280" y="0"/>
            <a:ext cx="14371444" cy="10285726"/>
          </a:xfrm>
          <a:prstGeom prst="rect">
            <a:avLst/>
          </a:prstGeom>
          <a:noFill/>
          <a:ln>
            <a:noFill/>
          </a:ln>
        </p:spPr>
      </p:pic>
      <p:sp>
        <p:nvSpPr>
          <p:cNvPr id="460" name="Google Shape;460;g116d531e49d_0_340"/>
          <p:cNvSpPr txBox="1"/>
          <p:nvPr/>
        </p:nvSpPr>
        <p:spPr>
          <a:xfrm>
            <a:off x="7371902" y="4065400"/>
            <a:ext cx="7456200" cy="2154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3400"/>
              <a:buFont typeface="Arial"/>
              <a:buNone/>
            </a:pPr>
            <a:r>
              <a:rPr lang="en-US" sz="13400">
                <a:solidFill>
                  <a:srgbClr val="FFFFFF"/>
                </a:solidFill>
              </a:rPr>
              <a:t>The End</a:t>
            </a:r>
            <a:endParaRPr sz="1800" b="0" i="0" u="none" strike="noStrike" cap="none">
              <a:solidFill>
                <a:schemeClr val="dk1"/>
              </a:solidFill>
              <a:latin typeface="Calibri"/>
              <a:ea typeface="Calibri"/>
              <a:cs typeface="Calibri"/>
              <a:sym typeface="Calibri"/>
            </a:endParaRPr>
          </a:p>
        </p:txBody>
      </p:sp>
      <p:sp>
        <p:nvSpPr>
          <p:cNvPr id="461" name="Google Shape;461;g116d531e49d_0_340"/>
          <p:cNvSpPr txBox="1"/>
          <p:nvPr/>
        </p:nvSpPr>
        <p:spPr>
          <a:xfrm rot="5400000">
            <a:off x="14768934" y="3169473"/>
            <a:ext cx="5586600" cy="369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FFFFFF"/>
                </a:solidFill>
                <a:latin typeface="Arial"/>
                <a:ea typeface="Arial"/>
                <a:cs typeface="Arial"/>
                <a:sym typeface="Arial"/>
              </a:rPr>
              <a:t>.https://lc.multicampus.com/</a:t>
            </a:r>
            <a:endParaRPr sz="1800" b="0" i="0" u="none" strike="noStrike" cap="none">
              <a:solidFill>
                <a:schemeClr val="dk1"/>
              </a:solidFill>
              <a:latin typeface="Calibri"/>
              <a:ea typeface="Calibri"/>
              <a:cs typeface="Calibri"/>
              <a:sym typeface="Calibri"/>
            </a:endParaRPr>
          </a:p>
        </p:txBody>
      </p:sp>
      <p:grpSp>
        <p:nvGrpSpPr>
          <p:cNvPr id="462" name="Google Shape;462;g116d531e49d_0_340"/>
          <p:cNvGrpSpPr/>
          <p:nvPr/>
        </p:nvGrpSpPr>
        <p:grpSpPr>
          <a:xfrm>
            <a:off x="17273370" y="8764089"/>
            <a:ext cx="327736" cy="854062"/>
            <a:chOff x="17273370" y="8764089"/>
            <a:chExt cx="327736" cy="854062"/>
          </a:xfrm>
        </p:grpSpPr>
        <p:pic>
          <p:nvPicPr>
            <p:cNvPr id="463" name="Google Shape;463;g116d531e49d_0_340"/>
            <p:cNvPicPr preferRelativeResize="0"/>
            <p:nvPr/>
          </p:nvPicPr>
          <p:blipFill rotWithShape="1">
            <a:blip r:embed="rId4">
              <a:alphaModFix/>
            </a:blip>
            <a:srcRect/>
            <a:stretch/>
          </p:blipFill>
          <p:spPr>
            <a:xfrm>
              <a:off x="17273370" y="8764089"/>
              <a:ext cx="327735" cy="327735"/>
            </a:xfrm>
            <a:prstGeom prst="rect">
              <a:avLst/>
            </a:prstGeom>
            <a:noFill/>
            <a:ln>
              <a:noFill/>
            </a:ln>
          </p:spPr>
        </p:pic>
        <p:pic>
          <p:nvPicPr>
            <p:cNvPr id="464" name="Google Shape;464;g116d531e49d_0_340"/>
            <p:cNvPicPr preferRelativeResize="0"/>
            <p:nvPr/>
          </p:nvPicPr>
          <p:blipFill rotWithShape="1">
            <a:blip r:embed="rId4">
              <a:alphaModFix/>
            </a:blip>
            <a:srcRect/>
            <a:stretch/>
          </p:blipFill>
          <p:spPr>
            <a:xfrm>
              <a:off x="17273371" y="9290416"/>
              <a:ext cx="327735" cy="327735"/>
            </a:xfrm>
            <a:prstGeom prst="rect">
              <a:avLst/>
            </a:prstGeom>
            <a:noFill/>
            <a:ln>
              <a:noFill/>
            </a:ln>
          </p:spPr>
        </p:pic>
      </p:grpSp>
      <p:pic>
        <p:nvPicPr>
          <p:cNvPr id="465" name="Google Shape;465;g116d531e49d_0_340"/>
          <p:cNvPicPr preferRelativeResize="0"/>
          <p:nvPr/>
        </p:nvPicPr>
        <p:blipFill>
          <a:blip r:embed="rId5">
            <a:alphaModFix/>
          </a:blip>
          <a:stretch>
            <a:fillRect/>
          </a:stretch>
        </p:blipFill>
        <p:spPr>
          <a:xfrm>
            <a:off x="4155090" y="551686"/>
            <a:ext cx="3516735" cy="1177414"/>
          </a:xfrm>
          <a:prstGeom prst="rect">
            <a:avLst/>
          </a:prstGeom>
          <a:noFill/>
          <a:ln>
            <a:noFill/>
          </a:ln>
        </p:spPr>
      </p:pic>
      <p:pic>
        <p:nvPicPr>
          <p:cNvPr id="466" name="Google Shape;466;g116d531e49d_0_340"/>
          <p:cNvPicPr preferRelativeResize="0"/>
          <p:nvPr/>
        </p:nvPicPr>
        <p:blipFill rotWithShape="1">
          <a:blip r:embed="rId6">
            <a:alphaModFix/>
          </a:blip>
          <a:srcRect/>
          <a:stretch/>
        </p:blipFill>
        <p:spPr>
          <a:xfrm>
            <a:off x="2626275" y="453050"/>
            <a:ext cx="1074467" cy="117741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25"/>
        <p:cNvGrpSpPr/>
        <p:nvPr/>
      </p:nvGrpSpPr>
      <p:grpSpPr>
        <a:xfrm>
          <a:off x="0" y="0"/>
          <a:ext cx="0" cy="0"/>
          <a:chOff x="0" y="0"/>
          <a:chExt cx="0" cy="0"/>
        </a:xfrm>
      </p:grpSpPr>
      <p:sp>
        <p:nvSpPr>
          <p:cNvPr id="126" name="Google Shape;126;p3"/>
          <p:cNvSpPr txBox="1"/>
          <p:nvPr/>
        </p:nvSpPr>
        <p:spPr>
          <a:xfrm>
            <a:off x="956195" y="908359"/>
            <a:ext cx="5416394" cy="202357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900"/>
              <a:buFont typeface="Arial"/>
              <a:buNone/>
            </a:pPr>
            <a:r>
              <a:rPr lang="en-US" sz="8900" b="0" i="0" u="none" strike="noStrike" cap="none">
                <a:solidFill>
                  <a:srgbClr val="000000"/>
                </a:solidFill>
                <a:latin typeface="Arial"/>
                <a:ea typeface="Arial"/>
                <a:cs typeface="Arial"/>
                <a:sym typeface="Arial"/>
              </a:rPr>
              <a:t>Index</a:t>
            </a:r>
            <a:endParaRPr sz="1800" b="0" i="0" u="none" strike="noStrike" cap="none">
              <a:solidFill>
                <a:schemeClr val="dk1"/>
              </a:solidFill>
              <a:latin typeface="Calibri"/>
              <a:ea typeface="Calibri"/>
              <a:cs typeface="Calibri"/>
              <a:sym typeface="Calibri"/>
            </a:endParaRPr>
          </a:p>
        </p:txBody>
      </p:sp>
      <p:sp>
        <p:nvSpPr>
          <p:cNvPr id="127" name="Google Shape;127;p3"/>
          <p:cNvSpPr txBox="1"/>
          <p:nvPr/>
        </p:nvSpPr>
        <p:spPr>
          <a:xfrm>
            <a:off x="5357600" y="1707577"/>
            <a:ext cx="3363600" cy="5541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3000" b="0" i="0" u="none" strike="noStrike" cap="none">
                <a:solidFill>
                  <a:srgbClr val="000000"/>
                </a:solidFill>
                <a:latin typeface="Arial"/>
                <a:ea typeface="Arial"/>
                <a:cs typeface="Arial"/>
                <a:sym typeface="Arial"/>
              </a:rPr>
              <a:t>기획배경 | 목표</a:t>
            </a:r>
            <a:endParaRPr sz="3000" b="0" i="0" u="none" strike="noStrike" cap="none">
              <a:solidFill>
                <a:srgbClr val="000000"/>
              </a:solidFill>
              <a:latin typeface="Arial"/>
              <a:ea typeface="Arial"/>
              <a:cs typeface="Arial"/>
              <a:sym typeface="Arial"/>
            </a:endParaRPr>
          </a:p>
        </p:txBody>
      </p:sp>
      <p:sp>
        <p:nvSpPr>
          <p:cNvPr id="128" name="Google Shape;128;p3"/>
          <p:cNvSpPr txBox="1"/>
          <p:nvPr/>
        </p:nvSpPr>
        <p:spPr>
          <a:xfrm>
            <a:off x="5357600" y="4451182"/>
            <a:ext cx="3363600" cy="5541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3000" b="0" i="0" u="none" strike="noStrike" cap="none">
                <a:solidFill>
                  <a:srgbClr val="000000"/>
                </a:solidFill>
                <a:latin typeface="Arial"/>
                <a:ea typeface="Arial"/>
                <a:cs typeface="Arial"/>
                <a:sym typeface="Arial"/>
              </a:rPr>
              <a:t>데이터 분석 | 시각화</a:t>
            </a:r>
            <a:endParaRPr sz="3000" b="0" i="0" u="none" strike="noStrike" cap="none">
              <a:solidFill>
                <a:schemeClr val="dk1"/>
              </a:solidFill>
              <a:latin typeface="Calibri"/>
              <a:ea typeface="Calibri"/>
              <a:cs typeface="Calibri"/>
              <a:sym typeface="Calibri"/>
            </a:endParaRPr>
          </a:p>
        </p:txBody>
      </p:sp>
      <p:grpSp>
        <p:nvGrpSpPr>
          <p:cNvPr id="129" name="Google Shape;129;p3"/>
          <p:cNvGrpSpPr/>
          <p:nvPr/>
        </p:nvGrpSpPr>
        <p:grpSpPr>
          <a:xfrm>
            <a:off x="9633495" y="1736152"/>
            <a:ext cx="7385705" cy="903441"/>
            <a:chOff x="8338095" y="1736152"/>
            <a:chExt cx="7385705" cy="903441"/>
          </a:xfrm>
        </p:grpSpPr>
        <p:sp>
          <p:nvSpPr>
            <p:cNvPr id="130" name="Google Shape;130;p3"/>
            <p:cNvSpPr txBox="1"/>
            <p:nvPr/>
          </p:nvSpPr>
          <p:spPr>
            <a:xfrm>
              <a:off x="8338095" y="1736152"/>
              <a:ext cx="7014300" cy="4155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2100" b="0" i="0" u="none" strike="noStrike" cap="none">
                  <a:solidFill>
                    <a:srgbClr val="000000"/>
                  </a:solidFill>
                  <a:latin typeface="Arial"/>
                  <a:ea typeface="Arial"/>
                  <a:cs typeface="Arial"/>
                  <a:sym typeface="Arial"/>
                </a:rPr>
                <a:t>사회적 문제 및 현황</a:t>
              </a:r>
              <a:endParaRPr sz="2100" b="0" i="0" u="none" strike="noStrike" cap="none">
                <a:solidFill>
                  <a:schemeClr val="dk1"/>
                </a:solidFill>
                <a:latin typeface="Calibri"/>
                <a:ea typeface="Calibri"/>
                <a:cs typeface="Calibri"/>
                <a:sym typeface="Calibri"/>
              </a:endParaRPr>
            </a:p>
          </p:txBody>
        </p:sp>
        <p:sp>
          <p:nvSpPr>
            <p:cNvPr id="131" name="Google Shape;131;p3"/>
            <p:cNvSpPr txBox="1"/>
            <p:nvPr/>
          </p:nvSpPr>
          <p:spPr>
            <a:xfrm>
              <a:off x="8338100" y="2224093"/>
              <a:ext cx="7385700" cy="4155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2100" b="0" i="0" u="none" strike="noStrike" cap="none">
                  <a:solidFill>
                    <a:srgbClr val="000000"/>
                  </a:solidFill>
                  <a:latin typeface="Arial"/>
                  <a:ea typeface="Arial"/>
                  <a:cs typeface="Arial"/>
                  <a:sym typeface="Arial"/>
                </a:rPr>
                <a:t>프로젝트 분석 흐름 및 주요 내용</a:t>
              </a:r>
              <a:endParaRPr sz="2100" b="0" i="0" u="none" strike="noStrike" cap="none">
                <a:solidFill>
                  <a:schemeClr val="dk1"/>
                </a:solidFill>
                <a:latin typeface="Calibri"/>
                <a:ea typeface="Calibri"/>
                <a:cs typeface="Calibri"/>
                <a:sym typeface="Calibri"/>
              </a:endParaRPr>
            </a:p>
          </p:txBody>
        </p:sp>
      </p:grpSp>
      <p:grpSp>
        <p:nvGrpSpPr>
          <p:cNvPr id="132" name="Google Shape;132;p3"/>
          <p:cNvGrpSpPr/>
          <p:nvPr/>
        </p:nvGrpSpPr>
        <p:grpSpPr>
          <a:xfrm>
            <a:off x="9633495" y="4527375"/>
            <a:ext cx="7385700" cy="1394545"/>
            <a:chOff x="9023895" y="6051375"/>
            <a:chExt cx="7385700" cy="1394545"/>
          </a:xfrm>
        </p:grpSpPr>
        <p:sp>
          <p:nvSpPr>
            <p:cNvPr id="133" name="Google Shape;133;p3"/>
            <p:cNvSpPr txBox="1"/>
            <p:nvPr/>
          </p:nvSpPr>
          <p:spPr>
            <a:xfrm>
              <a:off x="9023903" y="6051375"/>
              <a:ext cx="5646600" cy="415500"/>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Clr>
                  <a:schemeClr val="dk1"/>
                </a:buClr>
                <a:buSzPts val="1800"/>
                <a:buFont typeface="Arial"/>
                <a:buNone/>
              </a:pPr>
              <a:r>
                <a:rPr lang="en-US" sz="2100">
                  <a:solidFill>
                    <a:schemeClr val="dk1"/>
                  </a:solidFill>
                </a:rPr>
                <a:t>사용된 데이터 시각화 방법 | 활용 데이터 소개</a:t>
              </a:r>
              <a:endParaRPr sz="2100" b="0" i="0" u="none" strike="noStrike" cap="none">
                <a:solidFill>
                  <a:schemeClr val="dk1"/>
                </a:solidFill>
                <a:latin typeface="Calibri"/>
                <a:ea typeface="Calibri"/>
                <a:cs typeface="Calibri"/>
                <a:sym typeface="Calibri"/>
              </a:endParaRPr>
            </a:p>
          </p:txBody>
        </p:sp>
        <p:sp>
          <p:nvSpPr>
            <p:cNvPr id="134" name="Google Shape;134;p3"/>
            <p:cNvSpPr txBox="1"/>
            <p:nvPr/>
          </p:nvSpPr>
          <p:spPr>
            <a:xfrm>
              <a:off x="9023895" y="6535181"/>
              <a:ext cx="7385700" cy="4155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2100">
                  <a:solidFill>
                    <a:schemeClr val="dk1"/>
                  </a:solidFill>
                </a:rPr>
                <a:t>가설 및 상관관계 분석</a:t>
              </a:r>
              <a:endParaRPr sz="2100" b="0" i="0" u="none" strike="noStrike" cap="none">
                <a:solidFill>
                  <a:schemeClr val="dk1"/>
                </a:solidFill>
                <a:latin typeface="Calibri"/>
                <a:ea typeface="Calibri"/>
                <a:cs typeface="Calibri"/>
                <a:sym typeface="Calibri"/>
              </a:endParaRPr>
            </a:p>
          </p:txBody>
        </p:sp>
        <p:sp>
          <p:nvSpPr>
            <p:cNvPr id="135" name="Google Shape;135;p3"/>
            <p:cNvSpPr txBox="1"/>
            <p:nvPr/>
          </p:nvSpPr>
          <p:spPr>
            <a:xfrm>
              <a:off x="9023895" y="7030420"/>
              <a:ext cx="7385700" cy="4155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2100">
                  <a:solidFill>
                    <a:schemeClr val="dk1"/>
                  </a:solidFill>
                </a:rPr>
                <a:t>장애인 편의시설 중 ‘교통’ 집중 분석 및 시각화</a:t>
              </a:r>
              <a:endParaRPr sz="2100">
                <a:solidFill>
                  <a:schemeClr val="dk1"/>
                </a:solidFill>
              </a:endParaRPr>
            </a:p>
          </p:txBody>
        </p:sp>
      </p:grpSp>
      <p:grpSp>
        <p:nvGrpSpPr>
          <p:cNvPr id="136" name="Google Shape;136;p3"/>
          <p:cNvGrpSpPr/>
          <p:nvPr/>
        </p:nvGrpSpPr>
        <p:grpSpPr>
          <a:xfrm>
            <a:off x="4403256" y="1403344"/>
            <a:ext cx="327735" cy="854062"/>
            <a:chOff x="4403256" y="1403344"/>
            <a:chExt cx="327735" cy="854062"/>
          </a:xfrm>
        </p:grpSpPr>
        <p:pic>
          <p:nvPicPr>
            <p:cNvPr id="137" name="Google Shape;137;p3"/>
            <p:cNvPicPr preferRelativeResize="0"/>
            <p:nvPr/>
          </p:nvPicPr>
          <p:blipFill rotWithShape="1">
            <a:blip r:embed="rId3">
              <a:alphaModFix/>
            </a:blip>
            <a:srcRect/>
            <a:stretch/>
          </p:blipFill>
          <p:spPr>
            <a:xfrm>
              <a:off x="4403256" y="1403344"/>
              <a:ext cx="327735" cy="327735"/>
            </a:xfrm>
            <a:prstGeom prst="rect">
              <a:avLst/>
            </a:prstGeom>
            <a:noFill/>
            <a:ln>
              <a:noFill/>
            </a:ln>
          </p:spPr>
        </p:pic>
        <p:pic>
          <p:nvPicPr>
            <p:cNvPr id="138" name="Google Shape;138;p3"/>
            <p:cNvPicPr preferRelativeResize="0"/>
            <p:nvPr/>
          </p:nvPicPr>
          <p:blipFill rotWithShape="1">
            <a:blip r:embed="rId3">
              <a:alphaModFix/>
            </a:blip>
            <a:srcRect/>
            <a:stretch/>
          </p:blipFill>
          <p:spPr>
            <a:xfrm>
              <a:off x="4403256" y="1929671"/>
              <a:ext cx="327735" cy="327735"/>
            </a:xfrm>
            <a:prstGeom prst="rect">
              <a:avLst/>
            </a:prstGeom>
            <a:noFill/>
            <a:ln>
              <a:noFill/>
            </a:ln>
          </p:spPr>
        </p:pic>
      </p:grpSp>
      <p:sp>
        <p:nvSpPr>
          <p:cNvPr id="139" name="Google Shape;139;p3"/>
          <p:cNvSpPr txBox="1"/>
          <p:nvPr/>
        </p:nvSpPr>
        <p:spPr>
          <a:xfrm>
            <a:off x="9645520" y="2721193"/>
            <a:ext cx="7385700" cy="4155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2100" b="0" i="0" u="none" strike="noStrike" cap="none">
                <a:solidFill>
                  <a:srgbClr val="000000"/>
                </a:solidFill>
                <a:latin typeface="Arial"/>
                <a:ea typeface="Arial"/>
                <a:cs typeface="Arial"/>
                <a:sym typeface="Arial"/>
              </a:rPr>
              <a:t>프로젝트 목표</a:t>
            </a:r>
            <a:endParaRPr sz="2100" b="0" i="0" u="none" strike="noStrike" cap="none">
              <a:solidFill>
                <a:schemeClr val="dk1"/>
              </a:solidFill>
              <a:latin typeface="Calibri"/>
              <a:ea typeface="Calibri"/>
              <a:cs typeface="Calibri"/>
              <a:sym typeface="Calibri"/>
            </a:endParaRPr>
          </a:p>
        </p:txBody>
      </p:sp>
      <p:sp>
        <p:nvSpPr>
          <p:cNvPr id="140" name="Google Shape;140;p3"/>
          <p:cNvSpPr txBox="1"/>
          <p:nvPr/>
        </p:nvSpPr>
        <p:spPr>
          <a:xfrm>
            <a:off x="5357600" y="7270582"/>
            <a:ext cx="3363600" cy="1015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3000" b="0" i="0" u="none" strike="noStrike" cap="none">
                <a:solidFill>
                  <a:srgbClr val="000000"/>
                </a:solidFill>
                <a:latin typeface="Arial"/>
                <a:ea typeface="Arial"/>
                <a:cs typeface="Arial"/>
                <a:sym typeface="Arial"/>
              </a:rPr>
              <a:t>향후 개선사항 | 기대효과</a:t>
            </a:r>
            <a:endParaRPr sz="3000" b="0" i="0" u="none" strike="noStrike" cap="none">
              <a:solidFill>
                <a:srgbClr val="000000"/>
              </a:solidFill>
              <a:latin typeface="Arial"/>
              <a:ea typeface="Arial"/>
              <a:cs typeface="Arial"/>
              <a:sym typeface="Arial"/>
            </a:endParaRPr>
          </a:p>
        </p:txBody>
      </p:sp>
      <p:grpSp>
        <p:nvGrpSpPr>
          <p:cNvPr id="141" name="Google Shape;141;p3"/>
          <p:cNvGrpSpPr/>
          <p:nvPr/>
        </p:nvGrpSpPr>
        <p:grpSpPr>
          <a:xfrm>
            <a:off x="9641495" y="7325900"/>
            <a:ext cx="7385700" cy="899306"/>
            <a:chOff x="7195095" y="6051375"/>
            <a:chExt cx="7385700" cy="899306"/>
          </a:xfrm>
        </p:grpSpPr>
        <p:sp>
          <p:nvSpPr>
            <p:cNvPr id="142" name="Google Shape;142;p3"/>
            <p:cNvSpPr txBox="1"/>
            <p:nvPr/>
          </p:nvSpPr>
          <p:spPr>
            <a:xfrm>
              <a:off x="7195101" y="6051375"/>
              <a:ext cx="4732500" cy="4155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2100"/>
                <a:t>장애인 교통 편의시설 개선사항 및 효과</a:t>
              </a:r>
              <a:endParaRPr sz="2100" b="0" i="0" u="none" strike="noStrike" cap="none">
                <a:solidFill>
                  <a:schemeClr val="dk1"/>
                </a:solidFill>
                <a:latin typeface="Calibri"/>
                <a:ea typeface="Calibri"/>
                <a:cs typeface="Calibri"/>
                <a:sym typeface="Calibri"/>
              </a:endParaRPr>
            </a:p>
          </p:txBody>
        </p:sp>
        <p:sp>
          <p:nvSpPr>
            <p:cNvPr id="143" name="Google Shape;143;p3"/>
            <p:cNvSpPr txBox="1"/>
            <p:nvPr/>
          </p:nvSpPr>
          <p:spPr>
            <a:xfrm>
              <a:off x="7195095" y="6535181"/>
              <a:ext cx="7385700" cy="4155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2100"/>
                <a:t>핸디나비 웹 서비스 안내 및 상세 기술구현 </a:t>
              </a:r>
              <a:endParaRPr sz="2100" b="0" i="0" u="none" strike="noStrike" cap="none">
                <a:solidFill>
                  <a:schemeClr val="dk1"/>
                </a:solidFill>
                <a:latin typeface="Calibri"/>
                <a:ea typeface="Calibri"/>
                <a:cs typeface="Calibri"/>
                <a:sym typeface="Calibri"/>
              </a:endParaRPr>
            </a:p>
          </p:txBody>
        </p:sp>
      </p:grpSp>
      <p:cxnSp>
        <p:nvCxnSpPr>
          <p:cNvPr id="144" name="Google Shape;144;p3"/>
          <p:cNvCxnSpPr/>
          <p:nvPr/>
        </p:nvCxnSpPr>
        <p:spPr>
          <a:xfrm>
            <a:off x="5336688" y="1416225"/>
            <a:ext cx="11292900" cy="0"/>
          </a:xfrm>
          <a:prstGeom prst="straightConnector1">
            <a:avLst/>
          </a:prstGeom>
          <a:noFill/>
          <a:ln w="9525" cap="flat" cmpd="sng">
            <a:solidFill>
              <a:srgbClr val="D8D8D8"/>
            </a:solidFill>
            <a:prstDash val="solid"/>
            <a:round/>
            <a:headEnd type="none" w="sm" len="sm"/>
            <a:tailEnd type="none" w="sm" len="sm"/>
          </a:ln>
        </p:spPr>
      </p:cxnSp>
      <p:cxnSp>
        <p:nvCxnSpPr>
          <p:cNvPr id="145" name="Google Shape;145;p3"/>
          <p:cNvCxnSpPr/>
          <p:nvPr/>
        </p:nvCxnSpPr>
        <p:spPr>
          <a:xfrm>
            <a:off x="5357588" y="4125825"/>
            <a:ext cx="11292900" cy="0"/>
          </a:xfrm>
          <a:prstGeom prst="straightConnector1">
            <a:avLst/>
          </a:prstGeom>
          <a:noFill/>
          <a:ln w="9525" cap="flat" cmpd="sng">
            <a:solidFill>
              <a:srgbClr val="D8D8D8"/>
            </a:solidFill>
            <a:prstDash val="solid"/>
            <a:round/>
            <a:headEnd type="none" w="sm" len="sm"/>
            <a:tailEnd type="none" w="sm" len="sm"/>
          </a:ln>
        </p:spPr>
      </p:cxnSp>
      <p:cxnSp>
        <p:nvCxnSpPr>
          <p:cNvPr id="146" name="Google Shape;146;p3"/>
          <p:cNvCxnSpPr/>
          <p:nvPr/>
        </p:nvCxnSpPr>
        <p:spPr>
          <a:xfrm>
            <a:off x="5357600" y="6932475"/>
            <a:ext cx="11292900" cy="0"/>
          </a:xfrm>
          <a:prstGeom prst="straightConnector1">
            <a:avLst/>
          </a:prstGeom>
          <a:noFill/>
          <a:ln w="9525" cap="flat" cmpd="sng">
            <a:solidFill>
              <a:srgbClr val="D8D8D8"/>
            </a:solidFill>
            <a:prstDash val="solid"/>
            <a:round/>
            <a:headEnd type="none" w="sm" len="sm"/>
            <a:tailEnd type="none" w="sm" len="sm"/>
          </a:ln>
        </p:spPr>
      </p:cxn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50"/>
        <p:cNvGrpSpPr/>
        <p:nvPr/>
      </p:nvGrpSpPr>
      <p:grpSpPr>
        <a:xfrm>
          <a:off x="0" y="0"/>
          <a:ext cx="0" cy="0"/>
          <a:chOff x="0" y="0"/>
          <a:chExt cx="0" cy="0"/>
        </a:xfrm>
      </p:grpSpPr>
      <p:sp>
        <p:nvSpPr>
          <p:cNvPr id="151" name="Google Shape;151;g116e922a2d1_1_0"/>
          <p:cNvSpPr txBox="1"/>
          <p:nvPr/>
        </p:nvSpPr>
        <p:spPr>
          <a:xfrm>
            <a:off x="927810" y="1250768"/>
            <a:ext cx="6779400" cy="2616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200"/>
              <a:buFont typeface="Arial"/>
              <a:buNone/>
            </a:pPr>
            <a:r>
              <a:rPr lang="en-US" sz="8200" b="0" i="0" u="none" strike="noStrike" cap="none" dirty="0" err="1">
                <a:solidFill>
                  <a:srgbClr val="000000"/>
                </a:solidFill>
                <a:latin typeface="Arial"/>
                <a:ea typeface="Arial"/>
                <a:cs typeface="Arial"/>
                <a:sym typeface="Arial"/>
              </a:rPr>
              <a:t>프로젝트</a:t>
            </a:r>
            <a:r>
              <a:rPr lang="en-US" sz="8200" b="0" i="0" u="none" strike="noStrike" cap="none" dirty="0">
                <a:solidFill>
                  <a:srgbClr val="000000"/>
                </a:solidFill>
                <a:latin typeface="Arial"/>
                <a:ea typeface="Arial"/>
                <a:cs typeface="Arial"/>
                <a:sym typeface="Arial"/>
              </a:rPr>
              <a:t> </a:t>
            </a:r>
            <a:r>
              <a:rPr lang="en-US" sz="8200" b="0" i="0" u="none" strike="noStrike" cap="none" dirty="0" err="1">
                <a:solidFill>
                  <a:srgbClr val="000000"/>
                </a:solidFill>
                <a:latin typeface="Arial"/>
                <a:ea typeface="Arial"/>
                <a:cs typeface="Arial"/>
                <a:sym typeface="Arial"/>
              </a:rPr>
              <a:t>기획</a:t>
            </a:r>
            <a:endParaRPr sz="82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8200"/>
              <a:buFont typeface="Arial"/>
              <a:buNone/>
            </a:pPr>
            <a:r>
              <a:rPr lang="en-US" sz="8200" b="0" i="0" u="none" strike="noStrike" cap="none" dirty="0" err="1">
                <a:solidFill>
                  <a:srgbClr val="000000"/>
                </a:solidFill>
                <a:latin typeface="Arial"/>
                <a:ea typeface="Arial"/>
                <a:cs typeface="Arial"/>
                <a:sym typeface="Arial"/>
              </a:rPr>
              <a:t>배경</a:t>
            </a:r>
            <a:r>
              <a:rPr lang="en-US" sz="8200" b="0" i="0" u="none" strike="noStrike" cap="none" dirty="0">
                <a:solidFill>
                  <a:srgbClr val="000000"/>
                </a:solidFill>
                <a:latin typeface="Arial"/>
                <a:ea typeface="Arial"/>
                <a:cs typeface="Arial"/>
                <a:sym typeface="Arial"/>
              </a:rPr>
              <a:t> 및 </a:t>
            </a:r>
            <a:r>
              <a:rPr lang="en-US" sz="8200" b="0" i="0" u="none" strike="noStrike" cap="none" dirty="0" err="1">
                <a:solidFill>
                  <a:srgbClr val="000000"/>
                </a:solidFill>
                <a:latin typeface="Arial"/>
                <a:ea typeface="Arial"/>
                <a:cs typeface="Arial"/>
                <a:sym typeface="Arial"/>
              </a:rPr>
              <a:t>목표</a:t>
            </a:r>
            <a:endParaRPr sz="1800" b="0" i="0" u="none" strike="noStrike" cap="none" dirty="0">
              <a:solidFill>
                <a:schemeClr val="dk1"/>
              </a:solidFill>
              <a:latin typeface="Arial"/>
              <a:ea typeface="Arial"/>
              <a:cs typeface="Arial"/>
              <a:sym typeface="Arial"/>
            </a:endParaRPr>
          </a:p>
        </p:txBody>
      </p:sp>
      <p:sp>
        <p:nvSpPr>
          <p:cNvPr id="152" name="Google Shape;152;g116e922a2d1_1_0"/>
          <p:cNvSpPr txBox="1"/>
          <p:nvPr/>
        </p:nvSpPr>
        <p:spPr>
          <a:xfrm>
            <a:off x="927811" y="5506233"/>
            <a:ext cx="5522700" cy="4464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800"/>
              <a:buFont typeface="Arial"/>
              <a:buNone/>
            </a:pPr>
            <a:r>
              <a:rPr lang="en-US" sz="2300" b="0" i="0" u="none" strike="noStrike" cap="none">
                <a:solidFill>
                  <a:schemeClr val="dk1"/>
                </a:solidFill>
                <a:highlight>
                  <a:schemeClr val="lt1"/>
                </a:highlight>
                <a:latin typeface="Arial"/>
                <a:ea typeface="Arial"/>
                <a:cs typeface="Arial"/>
                <a:sym typeface="Arial"/>
              </a:rPr>
              <a:t>01. 사회적 문제 및 현황</a:t>
            </a:r>
            <a:endParaRPr sz="2300" b="0" i="0" u="none" strike="noStrike" cap="none">
              <a:solidFill>
                <a:schemeClr val="dk1"/>
              </a:solidFill>
              <a:latin typeface="Calibri"/>
              <a:ea typeface="Calibri"/>
              <a:cs typeface="Calibri"/>
              <a:sym typeface="Calibri"/>
            </a:endParaRPr>
          </a:p>
        </p:txBody>
      </p:sp>
      <p:sp>
        <p:nvSpPr>
          <p:cNvPr id="153" name="Google Shape;153;g116e922a2d1_1_0"/>
          <p:cNvSpPr txBox="1"/>
          <p:nvPr/>
        </p:nvSpPr>
        <p:spPr>
          <a:xfrm>
            <a:off x="927812" y="6038539"/>
            <a:ext cx="5188800" cy="4464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2300" b="0" i="0" u="none" strike="noStrike" cap="none">
                <a:solidFill>
                  <a:schemeClr val="dk1"/>
                </a:solidFill>
                <a:highlight>
                  <a:srgbClr val="FFFFFF"/>
                </a:highlight>
                <a:latin typeface="Arial"/>
                <a:ea typeface="Arial"/>
                <a:cs typeface="Arial"/>
                <a:sym typeface="Arial"/>
              </a:rPr>
              <a:t>02. </a:t>
            </a:r>
            <a:r>
              <a:rPr lang="en-US" sz="2300">
                <a:solidFill>
                  <a:schemeClr val="dk1"/>
                </a:solidFill>
                <a:highlight>
                  <a:schemeClr val="lt1"/>
                </a:highlight>
              </a:rPr>
              <a:t>프로젝트 분석 흐름 및 주요 내용</a:t>
            </a:r>
            <a:endParaRPr sz="2300" b="0" i="0" u="none" strike="noStrike" cap="none">
              <a:solidFill>
                <a:schemeClr val="dk1"/>
              </a:solidFill>
              <a:highlight>
                <a:srgbClr val="FFFFFF"/>
              </a:highlight>
              <a:latin typeface="Arial"/>
              <a:ea typeface="Arial"/>
              <a:cs typeface="Arial"/>
              <a:sym typeface="Arial"/>
            </a:endParaRPr>
          </a:p>
        </p:txBody>
      </p:sp>
      <p:sp>
        <p:nvSpPr>
          <p:cNvPr id="154" name="Google Shape;154;g116e922a2d1_1_0"/>
          <p:cNvSpPr txBox="1"/>
          <p:nvPr/>
        </p:nvSpPr>
        <p:spPr>
          <a:xfrm>
            <a:off x="16868603" y="615896"/>
            <a:ext cx="637049" cy="411418"/>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04</a:t>
            </a:r>
            <a:endParaRPr sz="1800" b="0" i="0" u="none" strike="noStrike" cap="none">
              <a:solidFill>
                <a:schemeClr val="dk1"/>
              </a:solidFill>
              <a:latin typeface="Calibri"/>
              <a:ea typeface="Calibri"/>
              <a:cs typeface="Calibri"/>
              <a:sym typeface="Calibri"/>
            </a:endParaRPr>
          </a:p>
        </p:txBody>
      </p:sp>
      <p:grpSp>
        <p:nvGrpSpPr>
          <p:cNvPr id="155" name="Google Shape;155;g116e922a2d1_1_0"/>
          <p:cNvGrpSpPr/>
          <p:nvPr/>
        </p:nvGrpSpPr>
        <p:grpSpPr>
          <a:xfrm>
            <a:off x="6624682" y="2806996"/>
            <a:ext cx="327736" cy="854061"/>
            <a:chOff x="4059346" y="2715397"/>
            <a:chExt cx="327736" cy="854061"/>
          </a:xfrm>
        </p:grpSpPr>
        <p:pic>
          <p:nvPicPr>
            <p:cNvPr id="156" name="Google Shape;156;g116e922a2d1_1_0"/>
            <p:cNvPicPr preferRelativeResize="0"/>
            <p:nvPr/>
          </p:nvPicPr>
          <p:blipFill rotWithShape="1">
            <a:blip r:embed="rId3">
              <a:alphaModFix/>
            </a:blip>
            <a:srcRect/>
            <a:stretch/>
          </p:blipFill>
          <p:spPr>
            <a:xfrm>
              <a:off x="4059346" y="2715397"/>
              <a:ext cx="327735" cy="327735"/>
            </a:xfrm>
            <a:prstGeom prst="rect">
              <a:avLst/>
            </a:prstGeom>
            <a:noFill/>
            <a:ln>
              <a:noFill/>
            </a:ln>
          </p:spPr>
        </p:pic>
        <p:pic>
          <p:nvPicPr>
            <p:cNvPr id="157" name="Google Shape;157;g116e922a2d1_1_0"/>
            <p:cNvPicPr preferRelativeResize="0"/>
            <p:nvPr/>
          </p:nvPicPr>
          <p:blipFill rotWithShape="1">
            <a:blip r:embed="rId3">
              <a:alphaModFix/>
            </a:blip>
            <a:srcRect/>
            <a:stretch/>
          </p:blipFill>
          <p:spPr>
            <a:xfrm>
              <a:off x="4059347" y="3241723"/>
              <a:ext cx="327735" cy="327735"/>
            </a:xfrm>
            <a:prstGeom prst="rect">
              <a:avLst/>
            </a:prstGeom>
            <a:noFill/>
            <a:ln>
              <a:noFill/>
            </a:ln>
          </p:spPr>
        </p:pic>
      </p:grpSp>
      <p:sp>
        <p:nvSpPr>
          <p:cNvPr id="158" name="Google Shape;158;g116e922a2d1_1_0"/>
          <p:cNvSpPr txBox="1"/>
          <p:nvPr/>
        </p:nvSpPr>
        <p:spPr>
          <a:xfrm>
            <a:off x="10390643" y="4571429"/>
            <a:ext cx="6171429" cy="41141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rgbClr val="FFFFFF"/>
                </a:solidFill>
                <a:latin typeface="Arial"/>
                <a:ea typeface="Arial"/>
                <a:cs typeface="Arial"/>
                <a:sym typeface="Arial"/>
              </a:rPr>
              <a:t>이미지를 넣어 주세요</a:t>
            </a:r>
            <a:endParaRPr sz="1800" b="0" i="0" u="none" strike="noStrike" cap="none">
              <a:solidFill>
                <a:schemeClr val="dk1"/>
              </a:solidFill>
              <a:latin typeface="Calibri"/>
              <a:ea typeface="Calibri"/>
              <a:cs typeface="Calibri"/>
              <a:sym typeface="Calibri"/>
            </a:endParaRPr>
          </a:p>
        </p:txBody>
      </p:sp>
      <p:pic>
        <p:nvPicPr>
          <p:cNvPr id="159" name="Google Shape;159;g116e922a2d1_1_0"/>
          <p:cNvPicPr preferRelativeResize="0"/>
          <p:nvPr/>
        </p:nvPicPr>
        <p:blipFill rotWithShape="1">
          <a:blip r:embed="rId4">
            <a:alphaModFix/>
          </a:blip>
          <a:srcRect/>
          <a:stretch/>
        </p:blipFill>
        <p:spPr>
          <a:xfrm>
            <a:off x="7924800" y="1206588"/>
            <a:ext cx="9546749" cy="7992424"/>
          </a:xfrm>
          <a:prstGeom prst="rect">
            <a:avLst/>
          </a:prstGeom>
          <a:noFill/>
          <a:ln>
            <a:noFill/>
          </a:ln>
        </p:spPr>
      </p:pic>
      <p:sp>
        <p:nvSpPr>
          <p:cNvPr id="160" name="Google Shape;160;g116e922a2d1_1_0"/>
          <p:cNvSpPr txBox="1"/>
          <p:nvPr/>
        </p:nvSpPr>
        <p:spPr>
          <a:xfrm>
            <a:off x="927812" y="6570680"/>
            <a:ext cx="5188800" cy="4464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2300" b="0" i="0" u="none" strike="noStrike" cap="none">
                <a:solidFill>
                  <a:schemeClr val="dk1"/>
                </a:solidFill>
                <a:highlight>
                  <a:srgbClr val="FFFFFF"/>
                </a:highlight>
                <a:latin typeface="Arial"/>
                <a:ea typeface="Arial"/>
                <a:cs typeface="Arial"/>
                <a:sym typeface="Arial"/>
              </a:rPr>
              <a:t>03. 프로젝트 </a:t>
            </a:r>
            <a:r>
              <a:rPr lang="en-US" sz="2300">
                <a:solidFill>
                  <a:schemeClr val="dk1"/>
                </a:solidFill>
                <a:highlight>
                  <a:srgbClr val="FFFFFF"/>
                </a:highlight>
              </a:rPr>
              <a:t>목표</a:t>
            </a:r>
            <a:endParaRPr sz="2300" b="0" i="0" u="none" strike="noStrike" cap="none">
              <a:solidFill>
                <a:schemeClr val="dk1"/>
              </a:solidFill>
              <a:highlight>
                <a:srgbClr val="FFFFFF"/>
              </a:highlight>
              <a:latin typeface="Arial"/>
              <a:ea typeface="Arial"/>
              <a:cs typeface="Arial"/>
              <a:sym typeface="Arial"/>
            </a:endParaRPr>
          </a:p>
        </p:txBody>
      </p:sp>
      <p:cxnSp>
        <p:nvCxnSpPr>
          <p:cNvPr id="161" name="Google Shape;161;g116e922a2d1_1_0"/>
          <p:cNvCxnSpPr/>
          <p:nvPr/>
        </p:nvCxnSpPr>
        <p:spPr>
          <a:xfrm>
            <a:off x="927788" y="5158138"/>
            <a:ext cx="4092300" cy="0"/>
          </a:xfrm>
          <a:prstGeom prst="straightConnector1">
            <a:avLst/>
          </a:prstGeom>
          <a:noFill/>
          <a:ln w="9525" cap="flat" cmpd="sng">
            <a:solidFill>
              <a:srgbClr val="D8D8D8"/>
            </a:solidFill>
            <a:prstDash val="solid"/>
            <a:round/>
            <a:headEnd type="none" w="sm" len="sm"/>
            <a:tailEnd type="none" w="sm" len="sm"/>
          </a:ln>
        </p:spPr>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pic>
        <p:nvPicPr>
          <p:cNvPr id="166" name="Google Shape;166;g116e922a2d1_1_16"/>
          <p:cNvPicPr preferRelativeResize="0"/>
          <p:nvPr/>
        </p:nvPicPr>
        <p:blipFill rotWithShape="1">
          <a:blip r:embed="rId3">
            <a:alphaModFix/>
          </a:blip>
          <a:srcRect/>
          <a:stretch/>
        </p:blipFill>
        <p:spPr>
          <a:xfrm>
            <a:off x="6434102" y="2362338"/>
            <a:ext cx="5617324" cy="5578054"/>
          </a:xfrm>
          <a:prstGeom prst="rect">
            <a:avLst/>
          </a:prstGeom>
          <a:noFill/>
          <a:ln>
            <a:noFill/>
          </a:ln>
        </p:spPr>
      </p:pic>
      <p:sp>
        <p:nvSpPr>
          <p:cNvPr id="167" name="Google Shape;167;g116e922a2d1_1_16"/>
          <p:cNvSpPr txBox="1"/>
          <p:nvPr/>
        </p:nvSpPr>
        <p:spPr>
          <a:xfrm>
            <a:off x="16868603" y="615896"/>
            <a:ext cx="636900" cy="369300"/>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05</a:t>
            </a:r>
            <a:endParaRPr sz="1800" b="0" i="0" u="none" strike="noStrike" cap="none">
              <a:solidFill>
                <a:schemeClr val="dk1"/>
              </a:solidFill>
              <a:latin typeface="Calibri"/>
              <a:ea typeface="Calibri"/>
              <a:cs typeface="Calibri"/>
              <a:sym typeface="Calibri"/>
            </a:endParaRPr>
          </a:p>
        </p:txBody>
      </p:sp>
      <p:sp>
        <p:nvSpPr>
          <p:cNvPr id="168" name="Google Shape;168;g116e922a2d1_1_16"/>
          <p:cNvSpPr txBox="1"/>
          <p:nvPr/>
        </p:nvSpPr>
        <p:spPr>
          <a:xfrm>
            <a:off x="1068701" y="550725"/>
            <a:ext cx="5273400" cy="585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3200" b="1"/>
              <a:t>기획 배경 및 목표</a:t>
            </a:r>
            <a:endParaRPr sz="3200" b="1" i="0" u="none" strike="noStrike" cap="none">
              <a:solidFill>
                <a:schemeClr val="dk1"/>
              </a:solidFill>
              <a:latin typeface="Calibri"/>
              <a:ea typeface="Calibri"/>
              <a:cs typeface="Calibri"/>
              <a:sym typeface="Calibri"/>
            </a:endParaRPr>
          </a:p>
        </p:txBody>
      </p:sp>
      <p:pic>
        <p:nvPicPr>
          <p:cNvPr id="169" name="Google Shape;169;g116e922a2d1_1_16"/>
          <p:cNvPicPr preferRelativeResize="0"/>
          <p:nvPr/>
        </p:nvPicPr>
        <p:blipFill rotWithShape="1">
          <a:blip r:embed="rId4">
            <a:alphaModFix/>
          </a:blip>
          <a:srcRect/>
          <a:stretch/>
        </p:blipFill>
        <p:spPr>
          <a:xfrm>
            <a:off x="15591624" y="9001124"/>
            <a:ext cx="2354124" cy="759800"/>
          </a:xfrm>
          <a:prstGeom prst="rect">
            <a:avLst/>
          </a:prstGeom>
          <a:noFill/>
          <a:ln>
            <a:noFill/>
          </a:ln>
        </p:spPr>
      </p:pic>
      <p:pic>
        <p:nvPicPr>
          <p:cNvPr id="170" name="Google Shape;170;g116e922a2d1_1_16"/>
          <p:cNvPicPr preferRelativeResize="0"/>
          <p:nvPr/>
        </p:nvPicPr>
        <p:blipFill rotWithShape="1">
          <a:blip r:embed="rId3">
            <a:alphaModFix/>
          </a:blip>
          <a:srcRect/>
          <a:stretch/>
        </p:blipFill>
        <p:spPr>
          <a:xfrm>
            <a:off x="0" y="550725"/>
            <a:ext cx="954024" cy="477001"/>
          </a:xfrm>
          <a:prstGeom prst="rect">
            <a:avLst/>
          </a:prstGeom>
          <a:noFill/>
          <a:ln>
            <a:noFill/>
          </a:ln>
        </p:spPr>
      </p:pic>
      <p:pic>
        <p:nvPicPr>
          <p:cNvPr id="171" name="Google Shape;171;g116e922a2d1_1_16"/>
          <p:cNvPicPr preferRelativeResize="0"/>
          <p:nvPr/>
        </p:nvPicPr>
        <p:blipFill rotWithShape="1">
          <a:blip r:embed="rId5">
            <a:alphaModFix amt="70000"/>
          </a:blip>
          <a:srcRect/>
          <a:stretch/>
        </p:blipFill>
        <p:spPr>
          <a:xfrm>
            <a:off x="1697404" y="6429856"/>
            <a:ext cx="3023043" cy="347597"/>
          </a:xfrm>
          <a:prstGeom prst="rect">
            <a:avLst/>
          </a:prstGeom>
          <a:noFill/>
          <a:ln>
            <a:noFill/>
          </a:ln>
        </p:spPr>
      </p:pic>
      <p:pic>
        <p:nvPicPr>
          <p:cNvPr id="172" name="Google Shape;172;g116e922a2d1_1_16" descr="텍스트이(가) 표시된 사진&#10;&#10;자동 생성된 설명"/>
          <p:cNvPicPr preferRelativeResize="0"/>
          <p:nvPr/>
        </p:nvPicPr>
        <p:blipFill rotWithShape="1">
          <a:blip r:embed="rId6">
            <a:alphaModFix amt="70000"/>
          </a:blip>
          <a:srcRect/>
          <a:stretch/>
        </p:blipFill>
        <p:spPr>
          <a:xfrm>
            <a:off x="1729805" y="5433546"/>
            <a:ext cx="887367" cy="892087"/>
          </a:xfrm>
          <a:prstGeom prst="rect">
            <a:avLst/>
          </a:prstGeom>
          <a:noFill/>
          <a:ln>
            <a:noFill/>
          </a:ln>
        </p:spPr>
      </p:pic>
      <p:sp>
        <p:nvSpPr>
          <p:cNvPr id="173" name="Google Shape;173;g116e922a2d1_1_16"/>
          <p:cNvSpPr txBox="1"/>
          <p:nvPr/>
        </p:nvSpPr>
        <p:spPr>
          <a:xfrm>
            <a:off x="430072" y="2079590"/>
            <a:ext cx="5408249" cy="44623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2300" b="1" i="0" u="none" strike="noStrike" cap="none">
                <a:solidFill>
                  <a:srgbClr val="000000"/>
                </a:solidFill>
                <a:latin typeface="Arial"/>
                <a:ea typeface="Arial"/>
                <a:cs typeface="Arial"/>
                <a:sym typeface="Arial"/>
              </a:rPr>
              <a:t>01. ‘장애인’ 키워드에 대한 트렌드 분석</a:t>
            </a:r>
            <a:endParaRPr sz="2300" b="1" i="0" u="none" strike="noStrike" cap="none">
              <a:solidFill>
                <a:schemeClr val="dk1"/>
              </a:solidFill>
              <a:latin typeface="Calibri"/>
              <a:ea typeface="Calibri"/>
              <a:cs typeface="Calibri"/>
              <a:sym typeface="Calibri"/>
            </a:endParaRPr>
          </a:p>
        </p:txBody>
      </p:sp>
      <p:pic>
        <p:nvPicPr>
          <p:cNvPr id="174" name="Google Shape;174;g116e922a2d1_1_16"/>
          <p:cNvPicPr preferRelativeResize="0"/>
          <p:nvPr/>
        </p:nvPicPr>
        <p:blipFill rotWithShape="1">
          <a:blip r:embed="rId7">
            <a:alphaModFix amt="70000"/>
          </a:blip>
          <a:srcRect/>
          <a:stretch/>
        </p:blipFill>
        <p:spPr>
          <a:xfrm>
            <a:off x="3028049" y="5433546"/>
            <a:ext cx="2037361" cy="933791"/>
          </a:xfrm>
          <a:prstGeom prst="rect">
            <a:avLst/>
          </a:prstGeom>
          <a:noFill/>
          <a:ln>
            <a:noFill/>
          </a:ln>
        </p:spPr>
      </p:pic>
      <p:pic>
        <p:nvPicPr>
          <p:cNvPr id="175" name="Google Shape;175;g116e922a2d1_1_16"/>
          <p:cNvPicPr preferRelativeResize="0"/>
          <p:nvPr/>
        </p:nvPicPr>
        <p:blipFill rotWithShape="1">
          <a:blip r:embed="rId8">
            <a:alphaModFix/>
          </a:blip>
          <a:srcRect/>
          <a:stretch/>
        </p:blipFill>
        <p:spPr>
          <a:xfrm>
            <a:off x="6605589" y="2525826"/>
            <a:ext cx="5273448" cy="5273448"/>
          </a:xfrm>
          <a:prstGeom prst="rect">
            <a:avLst/>
          </a:prstGeom>
          <a:noFill/>
          <a:ln>
            <a:noFill/>
          </a:ln>
        </p:spPr>
      </p:pic>
      <p:sp>
        <p:nvSpPr>
          <p:cNvPr id="176" name="Google Shape;176;g116e922a2d1_1_16"/>
          <p:cNvSpPr txBox="1"/>
          <p:nvPr/>
        </p:nvSpPr>
        <p:spPr>
          <a:xfrm>
            <a:off x="6682713" y="8008788"/>
            <a:ext cx="5272500" cy="3078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300"/>
              <a:buFont typeface="Arial"/>
              <a:buNone/>
            </a:pPr>
            <a:r>
              <a:rPr lang="en-US" sz="1400" b="1" i="0" u="none" strike="noStrike" cap="none">
                <a:solidFill>
                  <a:srgbClr val="333333"/>
                </a:solidFill>
                <a:latin typeface="Calibri"/>
                <a:ea typeface="Calibri"/>
                <a:cs typeface="Calibri"/>
                <a:sym typeface="Calibri"/>
              </a:rPr>
              <a:t>2017~2021 키워드:장애인 관련 뉴스에 대한 주제 (워드클라우드)</a:t>
            </a:r>
            <a:endParaRPr sz="1400" b="1" i="0" u="none" strike="noStrike" cap="none">
              <a:solidFill>
                <a:schemeClr val="dk1"/>
              </a:solidFill>
              <a:latin typeface="Calibri"/>
              <a:ea typeface="Calibri"/>
              <a:cs typeface="Calibri"/>
              <a:sym typeface="Calibri"/>
            </a:endParaRPr>
          </a:p>
        </p:txBody>
      </p:sp>
      <p:cxnSp>
        <p:nvCxnSpPr>
          <p:cNvPr id="177" name="Google Shape;177;g116e922a2d1_1_16"/>
          <p:cNvCxnSpPr/>
          <p:nvPr/>
        </p:nvCxnSpPr>
        <p:spPr>
          <a:xfrm>
            <a:off x="5876512" y="3724294"/>
            <a:ext cx="713947" cy="609225"/>
          </a:xfrm>
          <a:prstGeom prst="straightConnector1">
            <a:avLst/>
          </a:prstGeom>
          <a:noFill/>
          <a:ln w="76200" cap="flat" cmpd="sng">
            <a:solidFill>
              <a:srgbClr val="FEEBB6"/>
            </a:solidFill>
            <a:prstDash val="solid"/>
            <a:round/>
            <a:headEnd type="none" w="sm" len="sm"/>
            <a:tailEnd type="none" w="sm" len="sm"/>
          </a:ln>
        </p:spPr>
      </p:cxnSp>
      <p:sp>
        <p:nvSpPr>
          <p:cNvPr id="178" name="Google Shape;178;g116e922a2d1_1_16"/>
          <p:cNvSpPr txBox="1"/>
          <p:nvPr/>
        </p:nvSpPr>
        <p:spPr>
          <a:xfrm>
            <a:off x="415131" y="2597635"/>
            <a:ext cx="5423100" cy="1200600"/>
          </a:xfrm>
          <a:prstGeom prst="rect">
            <a:avLst/>
          </a:prstGeom>
          <a:noFill/>
          <a:ln>
            <a:noFill/>
          </a:ln>
        </p:spPr>
        <p:txBody>
          <a:bodyPr spcFirstLastPara="1" wrap="square" lIns="91425" tIns="45700" rIns="91425" bIns="45700" anchor="t" anchorCtr="0">
            <a:spAutoFit/>
          </a:bodyPr>
          <a:lstStyle/>
          <a:p>
            <a:pPr marL="285750" marR="0" lvl="0" indent="-285750" algn="l" rtl="0">
              <a:lnSpc>
                <a:spcPct val="150000"/>
              </a:lnSpc>
              <a:spcBef>
                <a:spcPts val="0"/>
              </a:spcBef>
              <a:spcAft>
                <a:spcPts val="0"/>
              </a:spcAft>
              <a:buClr>
                <a:srgbClr val="000000"/>
              </a:buClr>
              <a:buSzPts val="1800"/>
              <a:buFont typeface="Arial"/>
              <a:buChar char="•"/>
            </a:pPr>
            <a:r>
              <a:rPr lang="en-US" sz="1800" b="0" i="0" u="none" strike="noStrike" cap="none">
                <a:solidFill>
                  <a:schemeClr val="dk1"/>
                </a:solidFill>
                <a:latin typeface="Calibri"/>
                <a:ea typeface="Calibri"/>
                <a:cs typeface="Calibri"/>
                <a:sym typeface="Calibri"/>
              </a:rPr>
              <a:t>최근 5년 간 ‘장애인’ 키워드에 대한 뉴스 분석</a:t>
            </a:r>
            <a:endParaRPr sz="1800" b="0" i="0" u="none" strike="noStrike" cap="none">
              <a:solidFill>
                <a:schemeClr val="dk1"/>
              </a:solidFill>
              <a:latin typeface="Calibri"/>
              <a:ea typeface="Calibri"/>
              <a:cs typeface="Calibri"/>
              <a:sym typeface="Calibri"/>
            </a:endParaRPr>
          </a:p>
          <a:p>
            <a:pPr marL="285750" marR="0" lvl="0" indent="-285750" algn="l" rtl="0">
              <a:lnSpc>
                <a:spcPct val="150000"/>
              </a:lnSpc>
              <a:spcBef>
                <a:spcPts val="0"/>
              </a:spcBef>
              <a:spcAft>
                <a:spcPts val="0"/>
              </a:spcAft>
              <a:buClr>
                <a:srgbClr val="000000"/>
              </a:buClr>
              <a:buSzPts val="1800"/>
              <a:buFont typeface="Arial"/>
              <a:buChar char="•"/>
            </a:pPr>
            <a:r>
              <a:rPr lang="en-US" sz="1800" b="0" i="0" u="none" strike="noStrike" cap="none">
                <a:solidFill>
                  <a:schemeClr val="dk1"/>
                </a:solidFill>
                <a:latin typeface="Calibri"/>
                <a:ea typeface="Calibri"/>
                <a:cs typeface="Calibri"/>
                <a:sym typeface="Calibri"/>
              </a:rPr>
              <a:t>‘복지’ 분야의 Top 60에 해당하는 뉴스 키워드 분석</a:t>
            </a:r>
            <a:endParaRPr sz="1800" b="0" i="0" u="none" strike="noStrike" cap="none">
              <a:solidFill>
                <a:schemeClr val="dk1"/>
              </a:solidFill>
              <a:latin typeface="Calibri"/>
              <a:ea typeface="Calibri"/>
              <a:cs typeface="Calibri"/>
              <a:sym typeface="Calibri"/>
            </a:endParaRPr>
          </a:p>
          <a:p>
            <a:pPr marL="0" marR="0" lvl="0" indent="0" algn="l" rtl="0">
              <a:lnSpc>
                <a:spcPct val="150000"/>
              </a:lnSpc>
              <a:spcBef>
                <a:spcPts val="0"/>
              </a:spcBef>
              <a:spcAft>
                <a:spcPts val="0"/>
              </a:spcAft>
              <a:buNone/>
            </a:pPr>
            <a:r>
              <a:rPr lang="en-US" sz="1800" b="0" i="0" u="none" strike="noStrike" cap="none">
                <a:solidFill>
                  <a:schemeClr val="dk1"/>
                </a:solidFill>
                <a:latin typeface="Calibri"/>
                <a:ea typeface="Calibri"/>
                <a:cs typeface="Calibri"/>
                <a:sym typeface="Calibri"/>
              </a:rPr>
              <a:t>       </a:t>
            </a:r>
            <a:r>
              <a:rPr lang="en-US" sz="1800">
                <a:solidFill>
                  <a:schemeClr val="dk1"/>
                </a:solidFill>
                <a:latin typeface="Calibri"/>
                <a:ea typeface="Calibri"/>
                <a:cs typeface="Calibri"/>
                <a:sym typeface="Calibri"/>
              </a:rPr>
              <a:t>→</a:t>
            </a:r>
            <a:r>
              <a:rPr lang="en-US" sz="1800" b="0" i="0" u="none" strike="noStrike" cap="none">
                <a:solidFill>
                  <a:schemeClr val="dk1"/>
                </a:solidFill>
                <a:latin typeface="Calibri"/>
                <a:ea typeface="Calibri"/>
                <a:cs typeface="Calibri"/>
                <a:sym typeface="Calibri"/>
              </a:rPr>
              <a:t> </a:t>
            </a:r>
            <a:r>
              <a:rPr lang="en-US" sz="1800" b="1" i="0" u="none" strike="noStrike" cap="none">
                <a:solidFill>
                  <a:srgbClr val="0070C0"/>
                </a:solidFill>
                <a:latin typeface="Calibri"/>
                <a:ea typeface="Calibri"/>
                <a:cs typeface="Calibri"/>
                <a:sym typeface="Calibri"/>
              </a:rPr>
              <a:t>‘서울’, ‘편의시설＇과 관련된 키워드 多</a:t>
            </a:r>
            <a:endParaRPr sz="1800" b="1" i="0" u="none" strike="noStrike" cap="none">
              <a:solidFill>
                <a:srgbClr val="0070C0"/>
              </a:solidFill>
              <a:latin typeface="Calibri"/>
              <a:ea typeface="Calibri"/>
              <a:cs typeface="Calibri"/>
              <a:sym typeface="Calibri"/>
            </a:endParaRPr>
          </a:p>
        </p:txBody>
      </p:sp>
      <p:sp>
        <p:nvSpPr>
          <p:cNvPr id="179" name="Google Shape;179;g116e922a2d1_1_16"/>
          <p:cNvSpPr txBox="1"/>
          <p:nvPr/>
        </p:nvSpPr>
        <p:spPr>
          <a:xfrm>
            <a:off x="415131" y="4803848"/>
            <a:ext cx="5617200" cy="4464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2300" b="1" i="0" u="none" strike="noStrike" cap="none">
                <a:solidFill>
                  <a:srgbClr val="000000"/>
                </a:solidFill>
                <a:latin typeface="Arial"/>
                <a:ea typeface="Arial"/>
                <a:cs typeface="Arial"/>
                <a:sym typeface="Arial"/>
              </a:rPr>
              <a:t>02. 장애인을 위한 서비스 앱/사이트 </a:t>
            </a:r>
            <a:r>
              <a:rPr lang="en-US" sz="2300" b="1"/>
              <a:t>미흡</a:t>
            </a:r>
            <a:endParaRPr sz="2300" b="1" i="0" u="none" strike="noStrike" cap="none">
              <a:solidFill>
                <a:schemeClr val="dk1"/>
              </a:solidFill>
              <a:latin typeface="Calibri"/>
              <a:ea typeface="Calibri"/>
              <a:cs typeface="Calibri"/>
              <a:sym typeface="Calibri"/>
            </a:endParaRPr>
          </a:p>
        </p:txBody>
      </p:sp>
      <p:sp>
        <p:nvSpPr>
          <p:cNvPr id="180" name="Google Shape;180;g116e922a2d1_1_16"/>
          <p:cNvSpPr txBox="1"/>
          <p:nvPr/>
        </p:nvSpPr>
        <p:spPr>
          <a:xfrm>
            <a:off x="430072" y="7023882"/>
            <a:ext cx="5419200" cy="2031900"/>
          </a:xfrm>
          <a:prstGeom prst="rect">
            <a:avLst/>
          </a:prstGeom>
          <a:noFill/>
          <a:ln>
            <a:noFill/>
          </a:ln>
        </p:spPr>
        <p:txBody>
          <a:bodyPr spcFirstLastPara="1" wrap="square" lIns="91425" tIns="45700" rIns="91425" bIns="45700" anchor="t" anchorCtr="0">
            <a:spAutoFit/>
          </a:bodyPr>
          <a:lstStyle/>
          <a:p>
            <a:pPr marL="285750" marR="0" lvl="0" indent="-285750" algn="l" rtl="0">
              <a:lnSpc>
                <a:spcPct val="150000"/>
              </a:lnSpc>
              <a:spcBef>
                <a:spcPts val="0"/>
              </a:spcBef>
              <a:spcAft>
                <a:spcPts val="0"/>
              </a:spcAft>
              <a:buClr>
                <a:srgbClr val="000000"/>
              </a:buClr>
              <a:buSzPts val="1800"/>
              <a:buFont typeface="Arial"/>
              <a:buChar char="•"/>
            </a:pPr>
            <a:r>
              <a:rPr lang="en-US" sz="1800" b="0" i="0" u="none" strike="noStrike" cap="none">
                <a:solidFill>
                  <a:schemeClr val="dk1"/>
                </a:solidFill>
                <a:latin typeface="Calibri"/>
                <a:ea typeface="Calibri"/>
                <a:cs typeface="Calibri"/>
                <a:sym typeface="Calibri"/>
              </a:rPr>
              <a:t>‘서울특별시 주차정보안내시스템</a:t>
            </a:r>
            <a:r>
              <a:rPr lang="en-US" sz="1800">
                <a:solidFill>
                  <a:schemeClr val="dk1"/>
                </a:solidFill>
                <a:latin typeface="Calibri"/>
                <a:ea typeface="Calibri"/>
                <a:cs typeface="Calibri"/>
                <a:sym typeface="Calibri"/>
              </a:rPr>
              <a:t>’</a:t>
            </a:r>
            <a:r>
              <a:rPr lang="en-US" sz="1800" b="0" i="0" u="none" strike="noStrike" cap="none">
                <a:solidFill>
                  <a:schemeClr val="dk1"/>
                </a:solidFill>
                <a:latin typeface="Calibri"/>
                <a:ea typeface="Calibri"/>
                <a:cs typeface="Calibri"/>
                <a:sym typeface="Calibri"/>
              </a:rPr>
              <a:t>의 경우 </a:t>
            </a:r>
            <a:r>
              <a:rPr lang="en-US" sz="1800" b="0" i="0" strike="noStrike" cap="none">
                <a:solidFill>
                  <a:srgbClr val="0C0C0C"/>
                </a:solidFill>
                <a:latin typeface="Calibri"/>
                <a:ea typeface="Calibri"/>
                <a:cs typeface="Calibri"/>
                <a:sym typeface="Calibri"/>
              </a:rPr>
              <a:t>장애인들을 위한 </a:t>
            </a:r>
            <a:r>
              <a:rPr lang="en-US" sz="1800">
                <a:solidFill>
                  <a:srgbClr val="0C0C0C"/>
                </a:solidFill>
                <a:latin typeface="Calibri"/>
                <a:ea typeface="Calibri"/>
                <a:cs typeface="Calibri"/>
                <a:sym typeface="Calibri"/>
              </a:rPr>
              <a:t>정보</a:t>
            </a:r>
            <a:r>
              <a:rPr lang="en-US" sz="1800" b="0" i="0" strike="noStrike" cap="none">
                <a:solidFill>
                  <a:srgbClr val="0C0C0C"/>
                </a:solidFill>
                <a:latin typeface="Calibri"/>
                <a:ea typeface="Calibri"/>
                <a:cs typeface="Calibri"/>
                <a:sym typeface="Calibri"/>
              </a:rPr>
              <a:t> 부족</a:t>
            </a:r>
            <a:endParaRPr sz="1800" b="0" i="0" strike="noStrike" cap="none">
              <a:solidFill>
                <a:srgbClr val="0C0C0C"/>
              </a:solidFill>
              <a:latin typeface="Calibri"/>
              <a:ea typeface="Calibri"/>
              <a:cs typeface="Calibri"/>
              <a:sym typeface="Calibri"/>
            </a:endParaRPr>
          </a:p>
          <a:p>
            <a:pPr marL="285750" marR="0" lvl="0" indent="-285750" algn="l" rtl="0">
              <a:lnSpc>
                <a:spcPct val="150000"/>
              </a:lnSpc>
              <a:spcBef>
                <a:spcPts val="0"/>
              </a:spcBef>
              <a:spcAft>
                <a:spcPts val="0"/>
              </a:spcAft>
              <a:buClr>
                <a:srgbClr val="000000"/>
              </a:buClr>
              <a:buSzPts val="1800"/>
              <a:buFont typeface="Arial"/>
              <a:buChar char="•"/>
            </a:pPr>
            <a:r>
              <a:rPr lang="en-US" sz="1800" b="0" i="0" u="none" strike="noStrike" cap="none">
                <a:solidFill>
                  <a:srgbClr val="0C0C0C"/>
                </a:solidFill>
                <a:latin typeface="Calibri"/>
                <a:ea typeface="Calibri"/>
                <a:cs typeface="Calibri"/>
                <a:sym typeface="Calibri"/>
              </a:rPr>
              <a:t>서울 전체가 아닌 </a:t>
            </a:r>
            <a:r>
              <a:rPr lang="en-US" sz="1800" b="0" i="0" u="sng" strike="noStrike" cap="none">
                <a:solidFill>
                  <a:srgbClr val="0C0C0C"/>
                </a:solidFill>
                <a:latin typeface="Calibri"/>
                <a:ea typeface="Calibri"/>
                <a:cs typeface="Calibri"/>
                <a:sym typeface="Calibri"/>
              </a:rPr>
              <a:t>특정 구에서만 사용가능</a:t>
            </a:r>
            <a:r>
              <a:rPr lang="en-US" sz="1800" b="0" i="0" u="none" strike="noStrike" cap="none">
                <a:solidFill>
                  <a:srgbClr val="0C0C0C"/>
                </a:solidFill>
                <a:latin typeface="Calibri"/>
                <a:ea typeface="Calibri"/>
                <a:cs typeface="Calibri"/>
                <a:sym typeface="Calibri"/>
              </a:rPr>
              <a:t>하거나, </a:t>
            </a:r>
            <a:r>
              <a:rPr lang="en-US" sz="1800">
                <a:solidFill>
                  <a:srgbClr val="0C0C0C"/>
                </a:solidFill>
                <a:latin typeface="Calibri"/>
                <a:ea typeface="Calibri"/>
                <a:cs typeface="Calibri"/>
                <a:sym typeface="Calibri"/>
              </a:rPr>
              <a:t>앱의 늦은 </a:t>
            </a:r>
            <a:r>
              <a:rPr lang="en-US" sz="1800" b="0" i="0" u="none" strike="noStrike" cap="none">
                <a:solidFill>
                  <a:srgbClr val="0C0C0C"/>
                </a:solidFill>
                <a:latin typeface="Calibri"/>
                <a:ea typeface="Calibri"/>
                <a:cs typeface="Calibri"/>
                <a:sym typeface="Calibri"/>
              </a:rPr>
              <a:t>로딩 속도</a:t>
            </a:r>
            <a:r>
              <a:rPr lang="en-US" sz="1800">
                <a:solidFill>
                  <a:srgbClr val="0C0C0C"/>
                </a:solidFill>
                <a:latin typeface="Calibri"/>
                <a:ea typeface="Calibri"/>
                <a:cs typeface="Calibri"/>
                <a:sym typeface="Calibri"/>
              </a:rPr>
              <a:t>로 인해</a:t>
            </a:r>
            <a:r>
              <a:rPr lang="en-US" sz="1800" b="0" i="0" u="none" strike="noStrike" cap="none">
                <a:solidFill>
                  <a:srgbClr val="0C0C0C"/>
                </a:solidFill>
                <a:latin typeface="Calibri"/>
                <a:ea typeface="Calibri"/>
                <a:cs typeface="Calibri"/>
                <a:sym typeface="Calibri"/>
              </a:rPr>
              <a:t> </a:t>
            </a:r>
            <a:r>
              <a:rPr lang="en-US" sz="1800" b="0" i="0" u="sng" strike="noStrike" cap="none">
                <a:solidFill>
                  <a:srgbClr val="0C0C0C"/>
                </a:solidFill>
                <a:latin typeface="Calibri"/>
                <a:ea typeface="Calibri"/>
                <a:cs typeface="Calibri"/>
                <a:sym typeface="Calibri"/>
              </a:rPr>
              <a:t>서비스의 이용가치가 낮음</a:t>
            </a:r>
            <a:endParaRPr sz="1800" b="0" i="0" u="sng" strike="noStrike" cap="none">
              <a:solidFill>
                <a:srgbClr val="0C0C0C"/>
              </a:solidFill>
              <a:latin typeface="Calibri"/>
              <a:ea typeface="Calibri"/>
              <a:cs typeface="Calibri"/>
              <a:sym typeface="Calibri"/>
            </a:endParaRPr>
          </a:p>
          <a:p>
            <a:pPr marL="457200" marR="0" lvl="0" indent="0" algn="l" rtl="0">
              <a:lnSpc>
                <a:spcPct val="150000"/>
              </a:lnSpc>
              <a:spcBef>
                <a:spcPts val="0"/>
              </a:spcBef>
              <a:spcAft>
                <a:spcPts val="0"/>
              </a:spcAft>
              <a:buNone/>
            </a:pPr>
            <a:r>
              <a:rPr lang="en-US" sz="1800" b="0" i="0" u="none" strike="noStrike" cap="none">
                <a:solidFill>
                  <a:schemeClr val="dk1"/>
                </a:solidFill>
                <a:latin typeface="Calibri"/>
                <a:ea typeface="Calibri"/>
                <a:cs typeface="Calibri"/>
                <a:sym typeface="Calibri"/>
              </a:rPr>
              <a:t>→ </a:t>
            </a:r>
            <a:r>
              <a:rPr lang="en-US" sz="1800" b="1" i="0" u="none" strike="noStrike" cap="none">
                <a:solidFill>
                  <a:srgbClr val="0070C0"/>
                </a:solidFill>
                <a:latin typeface="Calibri"/>
                <a:ea typeface="Calibri"/>
                <a:cs typeface="Calibri"/>
                <a:sym typeface="Calibri"/>
              </a:rPr>
              <a:t>장애인이 편하게 이용할 수 있는 서비스</a:t>
            </a:r>
            <a:r>
              <a:rPr lang="en-US" sz="1800" b="1">
                <a:solidFill>
                  <a:srgbClr val="0070C0"/>
                </a:solidFill>
                <a:latin typeface="Calibri"/>
                <a:ea typeface="Calibri"/>
                <a:cs typeface="Calibri"/>
                <a:sym typeface="Calibri"/>
              </a:rPr>
              <a:t> 부재</a:t>
            </a:r>
            <a:endParaRPr sz="1800" b="1" i="0" u="none" strike="noStrike" cap="none">
              <a:solidFill>
                <a:srgbClr val="0070C0"/>
              </a:solidFill>
              <a:latin typeface="Calibri"/>
              <a:ea typeface="Calibri"/>
              <a:cs typeface="Calibri"/>
              <a:sym typeface="Calibri"/>
            </a:endParaRPr>
          </a:p>
        </p:txBody>
      </p:sp>
      <p:cxnSp>
        <p:nvCxnSpPr>
          <p:cNvPr id="181" name="Google Shape;181;g116e922a2d1_1_16"/>
          <p:cNvCxnSpPr/>
          <p:nvPr/>
        </p:nvCxnSpPr>
        <p:spPr>
          <a:xfrm rot="10800000" flipH="1">
            <a:off x="5787352" y="6147314"/>
            <a:ext cx="803107" cy="479206"/>
          </a:xfrm>
          <a:prstGeom prst="straightConnector1">
            <a:avLst/>
          </a:prstGeom>
          <a:noFill/>
          <a:ln w="76200" cap="flat" cmpd="sng">
            <a:solidFill>
              <a:srgbClr val="FEEBB6"/>
            </a:solidFill>
            <a:prstDash val="solid"/>
            <a:round/>
            <a:headEnd type="none" w="sm" len="sm"/>
            <a:tailEnd type="none" w="sm" len="sm"/>
          </a:ln>
        </p:spPr>
      </p:cxnSp>
      <p:cxnSp>
        <p:nvCxnSpPr>
          <p:cNvPr id="182" name="Google Shape;182;g116e922a2d1_1_16"/>
          <p:cNvCxnSpPr/>
          <p:nvPr/>
        </p:nvCxnSpPr>
        <p:spPr>
          <a:xfrm rot="10800000" flipH="1">
            <a:off x="11896312" y="3724294"/>
            <a:ext cx="714000" cy="609300"/>
          </a:xfrm>
          <a:prstGeom prst="straightConnector1">
            <a:avLst/>
          </a:prstGeom>
          <a:noFill/>
          <a:ln w="76200" cap="flat" cmpd="sng">
            <a:solidFill>
              <a:srgbClr val="FEEBB6"/>
            </a:solidFill>
            <a:prstDash val="solid"/>
            <a:round/>
            <a:headEnd type="none" w="sm" len="sm"/>
            <a:tailEnd type="none" w="sm" len="sm"/>
          </a:ln>
        </p:spPr>
      </p:cxnSp>
      <p:cxnSp>
        <p:nvCxnSpPr>
          <p:cNvPr id="183" name="Google Shape;183;g116e922a2d1_1_16"/>
          <p:cNvCxnSpPr/>
          <p:nvPr/>
        </p:nvCxnSpPr>
        <p:spPr>
          <a:xfrm>
            <a:off x="12035752" y="6223620"/>
            <a:ext cx="803100" cy="479100"/>
          </a:xfrm>
          <a:prstGeom prst="straightConnector1">
            <a:avLst/>
          </a:prstGeom>
          <a:noFill/>
          <a:ln w="76200" cap="flat" cmpd="sng">
            <a:solidFill>
              <a:srgbClr val="FEEBB6"/>
            </a:solidFill>
            <a:prstDash val="solid"/>
            <a:round/>
            <a:headEnd type="none" w="sm" len="sm"/>
            <a:tailEnd type="none" w="sm" len="sm"/>
          </a:ln>
        </p:spPr>
      </p:cxnSp>
      <p:sp>
        <p:nvSpPr>
          <p:cNvPr id="184" name="Google Shape;184;g116e922a2d1_1_16"/>
          <p:cNvSpPr txBox="1"/>
          <p:nvPr/>
        </p:nvSpPr>
        <p:spPr>
          <a:xfrm>
            <a:off x="12868072" y="2065390"/>
            <a:ext cx="5408100" cy="4464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2300" b="1" i="0" u="none" strike="noStrike" cap="none">
                <a:solidFill>
                  <a:srgbClr val="000000"/>
                </a:solidFill>
                <a:latin typeface="Arial"/>
                <a:ea typeface="Arial"/>
                <a:cs typeface="Arial"/>
                <a:sym typeface="Arial"/>
              </a:rPr>
              <a:t>0</a:t>
            </a:r>
            <a:r>
              <a:rPr lang="en-US" sz="2300" b="1"/>
              <a:t>3</a:t>
            </a:r>
            <a:r>
              <a:rPr lang="en-US" sz="2300" b="1" i="0" u="none" strike="noStrike" cap="none">
                <a:solidFill>
                  <a:srgbClr val="000000"/>
                </a:solidFill>
                <a:latin typeface="Arial"/>
                <a:ea typeface="Arial"/>
                <a:cs typeface="Arial"/>
                <a:sym typeface="Arial"/>
              </a:rPr>
              <a:t>. </a:t>
            </a:r>
            <a:r>
              <a:rPr lang="en-US" sz="2300" b="1"/>
              <a:t>프로젝트 분석 흐름도 및 주요 내용</a:t>
            </a:r>
            <a:endParaRPr sz="2300" b="1" i="0" u="none" strike="noStrike" cap="none">
              <a:solidFill>
                <a:schemeClr val="dk1"/>
              </a:solidFill>
              <a:latin typeface="Calibri"/>
              <a:ea typeface="Calibri"/>
              <a:cs typeface="Calibri"/>
              <a:sym typeface="Calibri"/>
            </a:endParaRPr>
          </a:p>
        </p:txBody>
      </p:sp>
      <p:sp>
        <p:nvSpPr>
          <p:cNvPr id="185" name="Google Shape;185;g116e922a2d1_1_16"/>
          <p:cNvSpPr txBox="1"/>
          <p:nvPr/>
        </p:nvSpPr>
        <p:spPr>
          <a:xfrm>
            <a:off x="12853131" y="2583435"/>
            <a:ext cx="5423100" cy="1200600"/>
          </a:xfrm>
          <a:prstGeom prst="rect">
            <a:avLst/>
          </a:prstGeom>
          <a:noFill/>
          <a:ln>
            <a:noFill/>
          </a:ln>
        </p:spPr>
        <p:txBody>
          <a:bodyPr spcFirstLastPara="1" wrap="square" lIns="91425" tIns="45700" rIns="91425" bIns="45700" anchor="t" anchorCtr="0">
            <a:spAutoFit/>
          </a:bodyPr>
          <a:lstStyle/>
          <a:p>
            <a:pPr marL="285750" marR="0" lvl="0" indent="-285750" algn="l" rtl="0">
              <a:lnSpc>
                <a:spcPct val="150000"/>
              </a:lnSpc>
              <a:spcBef>
                <a:spcPts val="0"/>
              </a:spcBef>
              <a:spcAft>
                <a:spcPts val="0"/>
              </a:spcAft>
              <a:buClr>
                <a:srgbClr val="000000"/>
              </a:buClr>
              <a:buSzPts val="1800"/>
              <a:buFont typeface="Arial"/>
              <a:buChar char="•"/>
            </a:pPr>
            <a:r>
              <a:rPr lang="en-US" sz="1800">
                <a:solidFill>
                  <a:schemeClr val="dk1"/>
                </a:solidFill>
                <a:latin typeface="Calibri"/>
                <a:ea typeface="Calibri"/>
                <a:cs typeface="Calibri"/>
                <a:sym typeface="Calibri"/>
              </a:rPr>
              <a:t>선행 참고자료 및 장애분야 빅테이터 활용</a:t>
            </a:r>
            <a:endParaRPr sz="1800" b="0" i="0" u="none" strike="noStrike" cap="none">
              <a:solidFill>
                <a:schemeClr val="dk1"/>
              </a:solidFill>
              <a:latin typeface="Calibri"/>
              <a:ea typeface="Calibri"/>
              <a:cs typeface="Calibri"/>
              <a:sym typeface="Calibri"/>
            </a:endParaRPr>
          </a:p>
          <a:p>
            <a:pPr marL="285750" marR="0" lvl="0" indent="-285750" algn="l" rtl="0">
              <a:lnSpc>
                <a:spcPct val="150000"/>
              </a:lnSpc>
              <a:spcBef>
                <a:spcPts val="0"/>
              </a:spcBef>
              <a:spcAft>
                <a:spcPts val="0"/>
              </a:spcAft>
              <a:buClr>
                <a:srgbClr val="000000"/>
              </a:buClr>
              <a:buSzPts val="1800"/>
              <a:buFont typeface="Arial"/>
              <a:buChar char="•"/>
            </a:pPr>
            <a:r>
              <a:rPr lang="en-US" sz="1800">
                <a:solidFill>
                  <a:schemeClr val="dk1"/>
                </a:solidFill>
                <a:latin typeface="Calibri"/>
                <a:ea typeface="Calibri"/>
                <a:cs typeface="Calibri"/>
                <a:sym typeface="Calibri"/>
              </a:rPr>
              <a:t>주제와 밀접하게 활용 가능성이 높은 원천데이터 검토</a:t>
            </a:r>
            <a:endParaRPr sz="1800" b="0" i="0" u="none" strike="noStrike" cap="none">
              <a:solidFill>
                <a:schemeClr val="dk1"/>
              </a:solidFill>
              <a:latin typeface="Calibri"/>
              <a:ea typeface="Calibri"/>
              <a:cs typeface="Calibri"/>
              <a:sym typeface="Calibri"/>
            </a:endParaRPr>
          </a:p>
          <a:p>
            <a:pPr marL="285750" marR="0" lvl="0" indent="-285750" algn="l" rtl="0">
              <a:lnSpc>
                <a:spcPct val="150000"/>
              </a:lnSpc>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해당 데이터를 활용한 시험분석</a:t>
            </a:r>
            <a:endParaRPr sz="1800" b="1" i="0" u="none" strike="noStrike" cap="none">
              <a:solidFill>
                <a:srgbClr val="0070C0"/>
              </a:solidFill>
              <a:latin typeface="Calibri"/>
              <a:ea typeface="Calibri"/>
              <a:cs typeface="Calibri"/>
              <a:sym typeface="Calibri"/>
            </a:endParaRPr>
          </a:p>
        </p:txBody>
      </p:sp>
      <p:sp>
        <p:nvSpPr>
          <p:cNvPr id="186" name="Google Shape;186;g116e922a2d1_1_16"/>
          <p:cNvSpPr txBox="1"/>
          <p:nvPr/>
        </p:nvSpPr>
        <p:spPr>
          <a:xfrm>
            <a:off x="12944272" y="5570590"/>
            <a:ext cx="5408100" cy="4464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2300" b="1" i="0" u="none" strike="noStrike" cap="none">
                <a:solidFill>
                  <a:srgbClr val="000000"/>
                </a:solidFill>
                <a:latin typeface="Arial"/>
                <a:ea typeface="Arial"/>
                <a:cs typeface="Arial"/>
                <a:sym typeface="Arial"/>
              </a:rPr>
              <a:t>0</a:t>
            </a:r>
            <a:r>
              <a:rPr lang="en-US" sz="2300" b="1"/>
              <a:t>4</a:t>
            </a:r>
            <a:r>
              <a:rPr lang="en-US" sz="2300" b="1" i="0" u="none" strike="noStrike" cap="none">
                <a:solidFill>
                  <a:srgbClr val="000000"/>
                </a:solidFill>
                <a:latin typeface="Arial"/>
                <a:ea typeface="Arial"/>
                <a:cs typeface="Arial"/>
                <a:sym typeface="Arial"/>
              </a:rPr>
              <a:t>. </a:t>
            </a:r>
            <a:r>
              <a:rPr lang="en-US" sz="2300" b="1"/>
              <a:t>프로젝트 목표</a:t>
            </a:r>
            <a:endParaRPr sz="2300" b="1" i="0" u="none" strike="noStrike" cap="none">
              <a:solidFill>
                <a:schemeClr val="dk1"/>
              </a:solidFill>
              <a:latin typeface="Calibri"/>
              <a:ea typeface="Calibri"/>
              <a:cs typeface="Calibri"/>
              <a:sym typeface="Calibri"/>
            </a:endParaRPr>
          </a:p>
        </p:txBody>
      </p:sp>
      <p:sp>
        <p:nvSpPr>
          <p:cNvPr id="187" name="Google Shape;187;g116e922a2d1_1_16"/>
          <p:cNvSpPr txBox="1"/>
          <p:nvPr/>
        </p:nvSpPr>
        <p:spPr>
          <a:xfrm>
            <a:off x="12929331" y="6088635"/>
            <a:ext cx="5423100" cy="1616100"/>
          </a:xfrm>
          <a:prstGeom prst="rect">
            <a:avLst/>
          </a:prstGeom>
          <a:noFill/>
          <a:ln>
            <a:noFill/>
          </a:ln>
        </p:spPr>
        <p:txBody>
          <a:bodyPr spcFirstLastPara="1" wrap="square" lIns="91425" tIns="45700" rIns="91425" bIns="45700" anchor="t" anchorCtr="0">
            <a:spAutoFit/>
          </a:bodyPr>
          <a:lstStyle/>
          <a:p>
            <a:pPr marL="285750" marR="0" lvl="0" indent="-285750" algn="l" rtl="0">
              <a:lnSpc>
                <a:spcPct val="150000"/>
              </a:lnSpc>
              <a:spcBef>
                <a:spcPts val="0"/>
              </a:spcBef>
              <a:spcAft>
                <a:spcPts val="0"/>
              </a:spcAft>
              <a:buClr>
                <a:srgbClr val="000000"/>
              </a:buClr>
              <a:buSzPts val="1800"/>
              <a:buFont typeface="Arial"/>
              <a:buChar char="•"/>
            </a:pPr>
            <a:r>
              <a:rPr lang="en-US" sz="1800">
                <a:solidFill>
                  <a:schemeClr val="dk1"/>
                </a:solidFill>
                <a:latin typeface="Calibri"/>
                <a:ea typeface="Calibri"/>
                <a:cs typeface="Calibri"/>
                <a:sym typeface="Calibri"/>
              </a:rPr>
              <a:t>가설 및 검증을 통한 데이터 분석 및 시각화</a:t>
            </a:r>
            <a:endParaRPr sz="1800">
              <a:solidFill>
                <a:schemeClr val="dk1"/>
              </a:solidFill>
              <a:latin typeface="Calibri"/>
              <a:ea typeface="Calibri"/>
              <a:cs typeface="Calibri"/>
              <a:sym typeface="Calibri"/>
            </a:endParaRPr>
          </a:p>
          <a:p>
            <a:pPr marL="285750" marR="0" lvl="0" indent="-285750" algn="l" rtl="0">
              <a:lnSpc>
                <a:spcPct val="150000"/>
              </a:lnSpc>
              <a:spcBef>
                <a:spcPts val="0"/>
              </a:spcBef>
              <a:spcAft>
                <a:spcPts val="0"/>
              </a:spcAft>
              <a:buClr>
                <a:srgbClr val="000000"/>
              </a:buClr>
              <a:buSzPts val="1800"/>
              <a:buFont typeface="Arial"/>
              <a:buChar char="•"/>
            </a:pPr>
            <a:r>
              <a:rPr lang="en-US" sz="1800">
                <a:solidFill>
                  <a:schemeClr val="dk1"/>
                </a:solidFill>
                <a:latin typeface="Calibri"/>
                <a:ea typeface="Calibri"/>
                <a:cs typeface="Calibri"/>
                <a:sym typeface="Calibri"/>
              </a:rPr>
              <a:t>편의시설이 부족한 구 파악 및 해결방안 제시</a:t>
            </a:r>
            <a:endParaRPr sz="1800">
              <a:solidFill>
                <a:schemeClr val="dk1"/>
              </a:solidFill>
              <a:latin typeface="Calibri"/>
              <a:ea typeface="Calibri"/>
              <a:cs typeface="Calibri"/>
              <a:sym typeface="Calibri"/>
            </a:endParaRPr>
          </a:p>
          <a:p>
            <a:pPr marL="285750" marR="0" lvl="0" indent="-285750" algn="l" rtl="0">
              <a:lnSpc>
                <a:spcPct val="150000"/>
              </a:lnSpc>
              <a:spcBef>
                <a:spcPts val="0"/>
              </a:spcBef>
              <a:spcAft>
                <a:spcPts val="0"/>
              </a:spcAft>
              <a:buClr>
                <a:srgbClr val="000000"/>
              </a:buClr>
              <a:buSzPts val="1800"/>
              <a:buFont typeface="Arial"/>
              <a:buChar char="•"/>
            </a:pPr>
            <a:r>
              <a:rPr lang="en-US" sz="1800" u="sng">
                <a:solidFill>
                  <a:schemeClr val="dk1"/>
                </a:solidFill>
                <a:latin typeface="Calibri"/>
                <a:ea typeface="Calibri"/>
                <a:cs typeface="Calibri"/>
                <a:sym typeface="Calibri"/>
              </a:rPr>
              <a:t>장애인의 편의성을 높이기 위한 서비스 생성</a:t>
            </a:r>
            <a:endParaRPr sz="1800" b="0" i="0" u="sng" strike="noStrike" cap="none">
              <a:solidFill>
                <a:schemeClr val="dk1"/>
              </a:solidFill>
              <a:latin typeface="Calibri"/>
              <a:ea typeface="Calibri"/>
              <a:cs typeface="Calibri"/>
              <a:sym typeface="Calibri"/>
            </a:endParaRPr>
          </a:p>
          <a:p>
            <a:pPr marL="0" marR="0" lvl="0" indent="0" algn="l" rtl="0">
              <a:lnSpc>
                <a:spcPct val="150000"/>
              </a:lnSpc>
              <a:spcBef>
                <a:spcPts val="0"/>
              </a:spcBef>
              <a:spcAft>
                <a:spcPts val="0"/>
              </a:spcAft>
              <a:buNone/>
            </a:pPr>
            <a:r>
              <a:rPr lang="en-US" sz="1800" b="0" i="0" u="none" strike="noStrike" cap="none">
                <a:solidFill>
                  <a:schemeClr val="dk1"/>
                </a:solidFill>
                <a:latin typeface="Calibri"/>
                <a:ea typeface="Calibri"/>
                <a:cs typeface="Calibri"/>
                <a:sym typeface="Calibri"/>
              </a:rPr>
              <a:t>       </a:t>
            </a:r>
            <a:r>
              <a:rPr lang="en-US" sz="1800">
                <a:solidFill>
                  <a:schemeClr val="dk1"/>
                </a:solidFill>
                <a:latin typeface="Calibri"/>
                <a:ea typeface="Calibri"/>
                <a:cs typeface="Calibri"/>
                <a:sym typeface="Calibri"/>
              </a:rPr>
              <a:t>→ </a:t>
            </a:r>
            <a:r>
              <a:rPr lang="en-US" sz="1800" b="0" i="0" u="none" strike="noStrike" cap="none">
                <a:solidFill>
                  <a:schemeClr val="dk1"/>
                </a:solidFill>
                <a:latin typeface="Calibri"/>
                <a:ea typeface="Calibri"/>
                <a:cs typeface="Calibri"/>
                <a:sym typeface="Calibri"/>
              </a:rPr>
              <a:t> </a:t>
            </a:r>
            <a:r>
              <a:rPr lang="en-US" sz="1800" b="1">
                <a:solidFill>
                  <a:srgbClr val="0070C0"/>
                </a:solidFill>
                <a:latin typeface="Calibri"/>
                <a:ea typeface="Calibri"/>
                <a:cs typeface="Calibri"/>
                <a:sym typeface="Calibri"/>
              </a:rPr>
              <a:t>핸디나비 웹사이트 </a:t>
            </a:r>
            <a:endParaRPr sz="1800" b="1" i="0" u="none" strike="noStrike" cap="none">
              <a:solidFill>
                <a:srgbClr val="0070C0"/>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91"/>
        <p:cNvGrpSpPr/>
        <p:nvPr/>
      </p:nvGrpSpPr>
      <p:grpSpPr>
        <a:xfrm>
          <a:off x="0" y="0"/>
          <a:ext cx="0" cy="0"/>
          <a:chOff x="0" y="0"/>
          <a:chExt cx="0" cy="0"/>
        </a:xfrm>
      </p:grpSpPr>
      <p:sp>
        <p:nvSpPr>
          <p:cNvPr id="192" name="Google Shape;192;g116e922a2d1_11_16"/>
          <p:cNvSpPr txBox="1"/>
          <p:nvPr/>
        </p:nvSpPr>
        <p:spPr>
          <a:xfrm>
            <a:off x="16868603" y="615896"/>
            <a:ext cx="636900" cy="369300"/>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0</a:t>
            </a:r>
            <a:r>
              <a:rPr lang="en-US" sz="1800"/>
              <a:t>6</a:t>
            </a:r>
            <a:endParaRPr sz="1800" b="0" i="0" u="none" strike="noStrike" cap="none">
              <a:solidFill>
                <a:schemeClr val="dk1"/>
              </a:solidFill>
              <a:latin typeface="Calibri"/>
              <a:ea typeface="Calibri"/>
              <a:cs typeface="Calibri"/>
              <a:sym typeface="Calibri"/>
            </a:endParaRPr>
          </a:p>
        </p:txBody>
      </p:sp>
      <p:grpSp>
        <p:nvGrpSpPr>
          <p:cNvPr id="193" name="Google Shape;193;g116e922a2d1_11_16"/>
          <p:cNvGrpSpPr/>
          <p:nvPr/>
        </p:nvGrpSpPr>
        <p:grpSpPr>
          <a:xfrm>
            <a:off x="4076796" y="2796267"/>
            <a:ext cx="327736" cy="854061"/>
            <a:chOff x="4059346" y="2715397"/>
            <a:chExt cx="327736" cy="854061"/>
          </a:xfrm>
        </p:grpSpPr>
        <p:pic>
          <p:nvPicPr>
            <p:cNvPr id="194" name="Google Shape;194;g116e922a2d1_11_16"/>
            <p:cNvPicPr preferRelativeResize="0"/>
            <p:nvPr/>
          </p:nvPicPr>
          <p:blipFill rotWithShape="1">
            <a:blip r:embed="rId3">
              <a:alphaModFix/>
            </a:blip>
            <a:srcRect/>
            <a:stretch/>
          </p:blipFill>
          <p:spPr>
            <a:xfrm>
              <a:off x="4059346" y="2715397"/>
              <a:ext cx="327735" cy="327735"/>
            </a:xfrm>
            <a:prstGeom prst="rect">
              <a:avLst/>
            </a:prstGeom>
            <a:noFill/>
            <a:ln>
              <a:noFill/>
            </a:ln>
          </p:spPr>
        </p:pic>
        <p:pic>
          <p:nvPicPr>
            <p:cNvPr id="195" name="Google Shape;195;g116e922a2d1_11_16"/>
            <p:cNvPicPr preferRelativeResize="0"/>
            <p:nvPr/>
          </p:nvPicPr>
          <p:blipFill rotWithShape="1">
            <a:blip r:embed="rId3">
              <a:alphaModFix/>
            </a:blip>
            <a:srcRect/>
            <a:stretch/>
          </p:blipFill>
          <p:spPr>
            <a:xfrm>
              <a:off x="4059347" y="3241723"/>
              <a:ext cx="327735" cy="327735"/>
            </a:xfrm>
            <a:prstGeom prst="rect">
              <a:avLst/>
            </a:prstGeom>
            <a:noFill/>
            <a:ln>
              <a:noFill/>
            </a:ln>
          </p:spPr>
        </p:pic>
      </p:grpSp>
      <p:sp>
        <p:nvSpPr>
          <p:cNvPr id="196" name="Google Shape;196;g116e922a2d1_11_16"/>
          <p:cNvSpPr txBox="1"/>
          <p:nvPr/>
        </p:nvSpPr>
        <p:spPr>
          <a:xfrm>
            <a:off x="10390643" y="4571429"/>
            <a:ext cx="6171300" cy="3693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rgbClr val="FFFFFF"/>
                </a:solidFill>
                <a:latin typeface="Arial"/>
                <a:ea typeface="Arial"/>
                <a:cs typeface="Arial"/>
                <a:sym typeface="Arial"/>
              </a:rPr>
              <a:t>이미지를 넣어 주세요</a:t>
            </a:r>
            <a:endParaRPr sz="1800" b="0" i="0" u="none" strike="noStrike" cap="none">
              <a:solidFill>
                <a:schemeClr val="dk1"/>
              </a:solidFill>
              <a:latin typeface="Calibri"/>
              <a:ea typeface="Calibri"/>
              <a:cs typeface="Calibri"/>
              <a:sym typeface="Calibri"/>
            </a:endParaRPr>
          </a:p>
        </p:txBody>
      </p:sp>
      <p:pic>
        <p:nvPicPr>
          <p:cNvPr id="197" name="Google Shape;197;g116e922a2d1_11_16"/>
          <p:cNvPicPr preferRelativeResize="0"/>
          <p:nvPr/>
        </p:nvPicPr>
        <p:blipFill rotWithShape="1">
          <a:blip r:embed="rId4">
            <a:alphaModFix/>
          </a:blip>
          <a:srcRect/>
          <a:stretch/>
        </p:blipFill>
        <p:spPr>
          <a:xfrm>
            <a:off x="7940095" y="1206600"/>
            <a:ext cx="8769454" cy="7992400"/>
          </a:xfrm>
          <a:prstGeom prst="rect">
            <a:avLst/>
          </a:prstGeom>
          <a:noFill/>
          <a:ln>
            <a:noFill/>
          </a:ln>
        </p:spPr>
      </p:pic>
      <p:sp>
        <p:nvSpPr>
          <p:cNvPr id="198" name="Google Shape;198;g116e922a2d1_11_16"/>
          <p:cNvSpPr txBox="1"/>
          <p:nvPr/>
        </p:nvSpPr>
        <p:spPr>
          <a:xfrm>
            <a:off x="927810" y="1250768"/>
            <a:ext cx="6779276" cy="261606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200"/>
              <a:buFont typeface="Arial"/>
              <a:buNone/>
            </a:pPr>
            <a:r>
              <a:rPr lang="en-US" sz="8200" b="0" i="0" u="none" strike="noStrike" cap="none" dirty="0" err="1">
                <a:solidFill>
                  <a:srgbClr val="000000"/>
                </a:solidFill>
                <a:latin typeface="Arial"/>
                <a:ea typeface="Arial"/>
                <a:cs typeface="Arial"/>
                <a:sym typeface="Arial"/>
              </a:rPr>
              <a:t>데이터</a:t>
            </a:r>
            <a:r>
              <a:rPr lang="en-US" sz="8200" b="0" i="0" u="none" strike="noStrike" cap="none" dirty="0">
                <a:solidFill>
                  <a:srgbClr val="000000"/>
                </a:solidFill>
                <a:latin typeface="Arial"/>
                <a:ea typeface="Arial"/>
                <a:cs typeface="Arial"/>
                <a:sym typeface="Arial"/>
              </a:rPr>
              <a:t> </a:t>
            </a:r>
            <a:r>
              <a:rPr lang="en-US" sz="8200" b="0" i="0" u="none" strike="noStrike" cap="none" dirty="0" err="1">
                <a:solidFill>
                  <a:srgbClr val="000000"/>
                </a:solidFill>
                <a:latin typeface="Arial"/>
                <a:ea typeface="Arial"/>
                <a:cs typeface="Arial"/>
                <a:sym typeface="Arial"/>
              </a:rPr>
              <a:t>분석</a:t>
            </a:r>
            <a:r>
              <a:rPr lang="en-US" sz="8200" b="0" i="0" u="none" strike="noStrike" cap="none" dirty="0">
                <a:solidFill>
                  <a:srgbClr val="000000"/>
                </a:solidFill>
                <a:latin typeface="Arial"/>
                <a:ea typeface="Arial"/>
                <a:cs typeface="Arial"/>
                <a:sym typeface="Arial"/>
              </a:rPr>
              <a:t> 및</a:t>
            </a:r>
            <a:endParaRPr sz="82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8200"/>
              <a:buFont typeface="Arial"/>
              <a:buNone/>
            </a:pPr>
            <a:r>
              <a:rPr lang="en-US" sz="8200" b="0" i="0" u="none" strike="noStrike" cap="none" dirty="0" err="1">
                <a:solidFill>
                  <a:schemeClr val="dk1"/>
                </a:solidFill>
                <a:latin typeface="Arial"/>
                <a:ea typeface="Arial"/>
                <a:cs typeface="Arial"/>
                <a:sym typeface="Arial"/>
              </a:rPr>
              <a:t>시각화</a:t>
            </a:r>
            <a:endParaRPr sz="1800" b="0" i="0" u="none" strike="noStrike" cap="none" dirty="0">
              <a:solidFill>
                <a:schemeClr val="dk1"/>
              </a:solidFill>
              <a:latin typeface="Arial"/>
              <a:ea typeface="Arial"/>
              <a:cs typeface="Arial"/>
              <a:sym typeface="Arial"/>
            </a:endParaRPr>
          </a:p>
        </p:txBody>
      </p:sp>
      <p:sp>
        <p:nvSpPr>
          <p:cNvPr id="199" name="Google Shape;199;g116e922a2d1_11_16"/>
          <p:cNvSpPr txBox="1"/>
          <p:nvPr/>
        </p:nvSpPr>
        <p:spPr>
          <a:xfrm>
            <a:off x="927810" y="5906569"/>
            <a:ext cx="6109800" cy="446400"/>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Clr>
                <a:schemeClr val="dk1"/>
              </a:buClr>
              <a:buSzPts val="1800"/>
              <a:buFont typeface="Arial"/>
              <a:buNone/>
            </a:pPr>
            <a:r>
              <a:rPr lang="en-US" sz="2300" b="0" i="0" u="none" strike="noStrike" cap="none">
                <a:solidFill>
                  <a:schemeClr val="dk1"/>
                </a:solidFill>
                <a:highlight>
                  <a:schemeClr val="lt1"/>
                </a:highlight>
                <a:latin typeface="Arial"/>
                <a:ea typeface="Arial"/>
                <a:cs typeface="Arial"/>
                <a:sym typeface="Arial"/>
              </a:rPr>
              <a:t>0</a:t>
            </a:r>
            <a:r>
              <a:rPr lang="en-US" sz="2300">
                <a:solidFill>
                  <a:schemeClr val="dk1"/>
                </a:solidFill>
                <a:highlight>
                  <a:schemeClr val="lt1"/>
                </a:highlight>
              </a:rPr>
              <a:t>2</a:t>
            </a:r>
            <a:r>
              <a:rPr lang="en-US" sz="2300" b="0" i="0" u="none" strike="noStrike" cap="none">
                <a:solidFill>
                  <a:schemeClr val="dk1"/>
                </a:solidFill>
                <a:highlight>
                  <a:schemeClr val="lt1"/>
                </a:highlight>
                <a:latin typeface="Arial"/>
                <a:ea typeface="Arial"/>
                <a:cs typeface="Arial"/>
                <a:sym typeface="Arial"/>
              </a:rPr>
              <a:t>. </a:t>
            </a:r>
            <a:r>
              <a:rPr lang="en-US" sz="2300">
                <a:solidFill>
                  <a:schemeClr val="dk1"/>
                </a:solidFill>
                <a:highlight>
                  <a:schemeClr val="lt1"/>
                </a:highlight>
              </a:rPr>
              <a:t>가설 및 </a:t>
            </a:r>
            <a:r>
              <a:rPr lang="en-US" sz="2300" b="0" i="0" u="none" strike="noStrike" cap="none">
                <a:solidFill>
                  <a:schemeClr val="dk1"/>
                </a:solidFill>
                <a:highlight>
                  <a:schemeClr val="lt1"/>
                </a:highlight>
                <a:latin typeface="Arial"/>
                <a:ea typeface="Arial"/>
                <a:cs typeface="Arial"/>
                <a:sym typeface="Arial"/>
              </a:rPr>
              <a:t>상관관계 분석</a:t>
            </a:r>
            <a:endParaRPr sz="2300" b="0" i="0" u="none" strike="noStrike" cap="none">
              <a:solidFill>
                <a:schemeClr val="dk1"/>
              </a:solidFill>
              <a:latin typeface="Calibri"/>
              <a:ea typeface="Calibri"/>
              <a:cs typeface="Calibri"/>
              <a:sym typeface="Calibri"/>
            </a:endParaRPr>
          </a:p>
        </p:txBody>
      </p:sp>
      <p:sp>
        <p:nvSpPr>
          <p:cNvPr id="200" name="Google Shape;200;g116e922a2d1_11_16"/>
          <p:cNvSpPr txBox="1"/>
          <p:nvPr/>
        </p:nvSpPr>
        <p:spPr>
          <a:xfrm>
            <a:off x="927810" y="6425799"/>
            <a:ext cx="5188800" cy="931200"/>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Clr>
                <a:srgbClr val="000000"/>
              </a:buClr>
              <a:buSzPts val="1800"/>
              <a:buFont typeface="Arial"/>
              <a:buNone/>
            </a:pPr>
            <a:r>
              <a:rPr lang="en-US" sz="2300" b="0" i="0" u="none" strike="noStrike" cap="none">
                <a:solidFill>
                  <a:schemeClr val="dk1"/>
                </a:solidFill>
                <a:highlight>
                  <a:srgbClr val="FFFFFF"/>
                </a:highlight>
                <a:latin typeface="Arial"/>
                <a:ea typeface="Arial"/>
                <a:cs typeface="Arial"/>
                <a:sym typeface="Arial"/>
              </a:rPr>
              <a:t>0</a:t>
            </a:r>
            <a:r>
              <a:rPr lang="en-US" sz="2300">
                <a:solidFill>
                  <a:schemeClr val="dk1"/>
                </a:solidFill>
                <a:highlight>
                  <a:srgbClr val="FFFFFF"/>
                </a:highlight>
              </a:rPr>
              <a:t>3</a:t>
            </a:r>
            <a:r>
              <a:rPr lang="en-US" sz="2300" b="0" i="0" u="none" strike="noStrike" cap="none">
                <a:solidFill>
                  <a:schemeClr val="dk1"/>
                </a:solidFill>
                <a:highlight>
                  <a:srgbClr val="FFFFFF"/>
                </a:highlight>
                <a:latin typeface="Arial"/>
                <a:ea typeface="Arial"/>
                <a:cs typeface="Arial"/>
                <a:sym typeface="Arial"/>
              </a:rPr>
              <a:t>. 장애인 편의시설 중 ‘교통’</a:t>
            </a:r>
            <a:r>
              <a:rPr lang="en-US" sz="2300">
                <a:solidFill>
                  <a:schemeClr val="dk1"/>
                </a:solidFill>
                <a:highlight>
                  <a:srgbClr val="FFFFFF"/>
                </a:highlight>
              </a:rPr>
              <a:t> 집중 분석</a:t>
            </a:r>
            <a:endParaRPr sz="2300">
              <a:solidFill>
                <a:schemeClr val="dk1"/>
              </a:solidFill>
              <a:highlight>
                <a:srgbClr val="FFFFFF"/>
              </a:highlight>
            </a:endParaRPr>
          </a:p>
          <a:p>
            <a:pPr marL="0" marR="0" lvl="0" indent="457200" algn="l" rtl="0">
              <a:lnSpc>
                <a:spcPct val="150000"/>
              </a:lnSpc>
              <a:spcBef>
                <a:spcPts val="0"/>
              </a:spcBef>
              <a:spcAft>
                <a:spcPts val="0"/>
              </a:spcAft>
              <a:buNone/>
            </a:pPr>
            <a:r>
              <a:rPr lang="en-US" sz="1800">
                <a:solidFill>
                  <a:schemeClr val="dk1"/>
                </a:solidFill>
                <a:latin typeface="Calibri"/>
                <a:ea typeface="Calibri"/>
                <a:cs typeface="Calibri"/>
                <a:sym typeface="Calibri"/>
              </a:rPr>
              <a:t>→  </a:t>
            </a:r>
            <a:r>
              <a:rPr lang="en-US" sz="2000">
                <a:solidFill>
                  <a:schemeClr val="dk1"/>
                </a:solidFill>
                <a:highlight>
                  <a:srgbClr val="FFFFFF"/>
                </a:highlight>
              </a:rPr>
              <a:t>콜택시 / 주차장 / 지하철 / 저상버스</a:t>
            </a:r>
            <a:endParaRPr sz="2000">
              <a:solidFill>
                <a:schemeClr val="dk1"/>
              </a:solidFill>
              <a:highlight>
                <a:srgbClr val="FFFFFF"/>
              </a:highlight>
            </a:endParaRPr>
          </a:p>
        </p:txBody>
      </p:sp>
      <p:sp>
        <p:nvSpPr>
          <p:cNvPr id="201" name="Google Shape;201;g116e922a2d1_11_16"/>
          <p:cNvSpPr txBox="1"/>
          <p:nvPr/>
        </p:nvSpPr>
        <p:spPr>
          <a:xfrm>
            <a:off x="938602" y="5370702"/>
            <a:ext cx="5188800" cy="4464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2300" b="0" i="0" u="none" strike="noStrike" cap="none">
                <a:solidFill>
                  <a:schemeClr val="dk1"/>
                </a:solidFill>
                <a:highlight>
                  <a:srgbClr val="FFFFFF"/>
                </a:highlight>
                <a:latin typeface="Arial"/>
                <a:ea typeface="Arial"/>
                <a:cs typeface="Arial"/>
                <a:sym typeface="Arial"/>
              </a:rPr>
              <a:t>01. </a:t>
            </a:r>
            <a:r>
              <a:rPr lang="en-US" sz="2300">
                <a:solidFill>
                  <a:schemeClr val="dk1"/>
                </a:solidFill>
                <a:highlight>
                  <a:srgbClr val="FFFFFF"/>
                </a:highlight>
              </a:rPr>
              <a:t>데이터 시각화 방법 | </a:t>
            </a:r>
            <a:r>
              <a:rPr lang="en-US" sz="2300" b="0" i="0" u="none" strike="noStrike" cap="none">
                <a:solidFill>
                  <a:schemeClr val="dk1"/>
                </a:solidFill>
                <a:highlight>
                  <a:srgbClr val="FFFFFF"/>
                </a:highlight>
                <a:latin typeface="Arial"/>
                <a:ea typeface="Arial"/>
                <a:cs typeface="Arial"/>
                <a:sym typeface="Arial"/>
              </a:rPr>
              <a:t>활용데이터 소개</a:t>
            </a:r>
            <a:endParaRPr sz="2300" b="0" i="0" u="none" strike="noStrike" cap="none">
              <a:solidFill>
                <a:schemeClr val="dk1"/>
              </a:solidFill>
              <a:highlight>
                <a:srgbClr val="FFFFFF"/>
              </a:highlight>
              <a:latin typeface="Arial"/>
              <a:ea typeface="Arial"/>
              <a:cs typeface="Arial"/>
              <a:sym typeface="Arial"/>
            </a:endParaRPr>
          </a:p>
        </p:txBody>
      </p:sp>
      <p:cxnSp>
        <p:nvCxnSpPr>
          <p:cNvPr id="202" name="Google Shape;202;g116e922a2d1_11_16"/>
          <p:cNvCxnSpPr/>
          <p:nvPr/>
        </p:nvCxnSpPr>
        <p:spPr>
          <a:xfrm>
            <a:off x="965413" y="5071850"/>
            <a:ext cx="4044900" cy="0"/>
          </a:xfrm>
          <a:prstGeom prst="straightConnector1">
            <a:avLst/>
          </a:prstGeom>
          <a:noFill/>
          <a:ln w="9525" cap="flat" cmpd="sng">
            <a:solidFill>
              <a:srgbClr val="D8D8D8"/>
            </a:solidFill>
            <a:prstDash val="solid"/>
            <a:round/>
            <a:headEnd type="none" w="sm" len="sm"/>
            <a:tailEnd type="none" w="sm" len="sm"/>
          </a:ln>
        </p:spPr>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g116e922a2d1_16_0"/>
          <p:cNvSpPr txBox="1"/>
          <p:nvPr/>
        </p:nvSpPr>
        <p:spPr>
          <a:xfrm>
            <a:off x="16868603" y="615896"/>
            <a:ext cx="636900" cy="369300"/>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0</a:t>
            </a:r>
            <a:r>
              <a:rPr lang="en-US" sz="1800"/>
              <a:t>7</a:t>
            </a:r>
            <a:endParaRPr sz="1800" b="0" i="0" u="none" strike="noStrike" cap="none">
              <a:solidFill>
                <a:schemeClr val="dk1"/>
              </a:solidFill>
              <a:latin typeface="Calibri"/>
              <a:ea typeface="Calibri"/>
              <a:cs typeface="Calibri"/>
              <a:sym typeface="Calibri"/>
            </a:endParaRPr>
          </a:p>
        </p:txBody>
      </p:sp>
      <p:pic>
        <p:nvPicPr>
          <p:cNvPr id="208" name="Google Shape;208;g116e922a2d1_16_0"/>
          <p:cNvPicPr preferRelativeResize="0"/>
          <p:nvPr/>
        </p:nvPicPr>
        <p:blipFill rotWithShape="1">
          <a:blip r:embed="rId3">
            <a:alphaModFix/>
          </a:blip>
          <a:srcRect/>
          <a:stretch/>
        </p:blipFill>
        <p:spPr>
          <a:xfrm>
            <a:off x="15591624" y="9001124"/>
            <a:ext cx="2354124" cy="759800"/>
          </a:xfrm>
          <a:prstGeom prst="rect">
            <a:avLst/>
          </a:prstGeom>
          <a:noFill/>
          <a:ln>
            <a:noFill/>
          </a:ln>
        </p:spPr>
      </p:pic>
      <p:sp>
        <p:nvSpPr>
          <p:cNvPr id="209" name="Google Shape;209;g116e922a2d1_16_0"/>
          <p:cNvSpPr txBox="1"/>
          <p:nvPr/>
        </p:nvSpPr>
        <p:spPr>
          <a:xfrm>
            <a:off x="1068696" y="550725"/>
            <a:ext cx="3918706" cy="58473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3200" b="1" i="0" u="none" strike="noStrike" cap="none">
                <a:solidFill>
                  <a:schemeClr val="dk1"/>
                </a:solidFill>
                <a:latin typeface="Calibri"/>
                <a:ea typeface="Calibri"/>
                <a:cs typeface="Calibri"/>
                <a:sym typeface="Calibri"/>
              </a:rPr>
              <a:t>활용데이터 소개</a:t>
            </a:r>
            <a:endParaRPr sz="3200" b="1" i="0" u="none" strike="noStrike" cap="none">
              <a:solidFill>
                <a:schemeClr val="dk1"/>
              </a:solidFill>
              <a:latin typeface="Calibri"/>
              <a:ea typeface="Calibri"/>
              <a:cs typeface="Calibri"/>
              <a:sym typeface="Calibri"/>
            </a:endParaRPr>
          </a:p>
        </p:txBody>
      </p:sp>
      <p:pic>
        <p:nvPicPr>
          <p:cNvPr id="210" name="Google Shape;210;g116e922a2d1_16_0"/>
          <p:cNvPicPr preferRelativeResize="0"/>
          <p:nvPr/>
        </p:nvPicPr>
        <p:blipFill rotWithShape="1">
          <a:blip r:embed="rId4">
            <a:alphaModFix/>
          </a:blip>
          <a:srcRect/>
          <a:stretch/>
        </p:blipFill>
        <p:spPr>
          <a:xfrm>
            <a:off x="0" y="550725"/>
            <a:ext cx="954024" cy="477001"/>
          </a:xfrm>
          <a:prstGeom prst="rect">
            <a:avLst/>
          </a:prstGeom>
          <a:noFill/>
          <a:ln>
            <a:noFill/>
          </a:ln>
        </p:spPr>
      </p:pic>
      <p:graphicFrame>
        <p:nvGraphicFramePr>
          <p:cNvPr id="211" name="Google Shape;211;g116e922a2d1_16_0"/>
          <p:cNvGraphicFramePr/>
          <p:nvPr/>
        </p:nvGraphicFramePr>
        <p:xfrm>
          <a:off x="1186710" y="2532462"/>
          <a:ext cx="15914575" cy="3952800"/>
        </p:xfrm>
        <a:graphic>
          <a:graphicData uri="http://schemas.openxmlformats.org/drawingml/2006/table">
            <a:tbl>
              <a:tblPr firstRow="1" bandRow="1">
                <a:noFill/>
                <a:tableStyleId>{8C0C44BA-5134-411C-958F-DF1FE71EAEB1}</a:tableStyleId>
              </a:tblPr>
              <a:tblGrid>
                <a:gridCol w="1203200">
                  <a:extLst>
                    <a:ext uri="{9D8B030D-6E8A-4147-A177-3AD203B41FA5}">
                      <a16:colId xmlns:a16="http://schemas.microsoft.com/office/drawing/2014/main" val="20000"/>
                    </a:ext>
                  </a:extLst>
                </a:gridCol>
                <a:gridCol w="5835150">
                  <a:extLst>
                    <a:ext uri="{9D8B030D-6E8A-4147-A177-3AD203B41FA5}">
                      <a16:colId xmlns:a16="http://schemas.microsoft.com/office/drawing/2014/main" val="20001"/>
                    </a:ext>
                  </a:extLst>
                </a:gridCol>
                <a:gridCol w="1507050">
                  <a:extLst>
                    <a:ext uri="{9D8B030D-6E8A-4147-A177-3AD203B41FA5}">
                      <a16:colId xmlns:a16="http://schemas.microsoft.com/office/drawing/2014/main" val="20002"/>
                    </a:ext>
                  </a:extLst>
                </a:gridCol>
                <a:gridCol w="7369175">
                  <a:extLst>
                    <a:ext uri="{9D8B030D-6E8A-4147-A177-3AD203B41FA5}">
                      <a16:colId xmlns:a16="http://schemas.microsoft.com/office/drawing/2014/main" val="20003"/>
                    </a:ext>
                  </a:extLst>
                </a:gridCol>
              </a:tblGrid>
              <a:tr h="494100">
                <a:tc>
                  <a:txBody>
                    <a:bodyPr/>
                    <a:lstStyle/>
                    <a:p>
                      <a:pPr marL="0" marR="0" lvl="0" indent="0" algn="ctr" rtl="0">
                        <a:lnSpc>
                          <a:spcPct val="100000"/>
                        </a:lnSpc>
                        <a:spcBef>
                          <a:spcPts val="0"/>
                        </a:spcBef>
                        <a:spcAft>
                          <a:spcPts val="0"/>
                        </a:spcAft>
                        <a:buNone/>
                      </a:pPr>
                      <a:r>
                        <a:rPr lang="en-US" sz="1800">
                          <a:solidFill>
                            <a:schemeClr val="dk1"/>
                          </a:solidFill>
                        </a:rPr>
                        <a:t>출처</a:t>
                      </a:r>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EEBB6"/>
                    </a:solidFill>
                  </a:tcPr>
                </a:tc>
                <a:tc>
                  <a:txBody>
                    <a:bodyPr/>
                    <a:lstStyle/>
                    <a:p>
                      <a:pPr marL="0" marR="0" lvl="0" indent="0" algn="ctr" rtl="0">
                        <a:lnSpc>
                          <a:spcPct val="100000"/>
                        </a:lnSpc>
                        <a:spcBef>
                          <a:spcPts val="0"/>
                        </a:spcBef>
                        <a:spcAft>
                          <a:spcPts val="0"/>
                        </a:spcAft>
                        <a:buNone/>
                      </a:pPr>
                      <a:r>
                        <a:rPr lang="en-US" sz="1800">
                          <a:solidFill>
                            <a:schemeClr val="dk1"/>
                          </a:solidFill>
                        </a:rPr>
                        <a:t>자료원 명</a:t>
                      </a:r>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EEBB6"/>
                    </a:solidFill>
                  </a:tcPr>
                </a:tc>
                <a:tc>
                  <a:txBody>
                    <a:bodyPr/>
                    <a:lstStyle/>
                    <a:p>
                      <a:pPr marL="0" marR="0" lvl="0" indent="0" algn="ctr" rtl="0">
                        <a:lnSpc>
                          <a:spcPct val="100000"/>
                        </a:lnSpc>
                        <a:spcBef>
                          <a:spcPts val="0"/>
                        </a:spcBef>
                        <a:spcAft>
                          <a:spcPts val="0"/>
                        </a:spcAft>
                        <a:buNone/>
                      </a:pPr>
                      <a:r>
                        <a:rPr lang="en-US" sz="1800">
                          <a:solidFill>
                            <a:schemeClr val="dk1"/>
                          </a:solidFill>
                        </a:rPr>
                        <a:t>연도</a:t>
                      </a:r>
                      <a:endParaRPr/>
                    </a:p>
                  </a:txBody>
                  <a:tcPr marL="91450" marR="91450" marT="45725" marB="45725" anchor="ctr">
                    <a:lnL w="12700" cap="flat" cmpd="sng">
                      <a:solidFill>
                        <a:schemeClr val="dk1"/>
                      </a:solidFill>
                      <a:prstDash val="solid"/>
                      <a:round/>
                      <a:headEnd type="none" w="sm" len="sm"/>
                      <a:tailEnd type="none" w="sm" len="sm"/>
                    </a:lnL>
                    <a:lnR w="12700" cap="flat" cmpd="sng">
                      <a:solidFill>
                        <a:srgbClr val="1E1E1E"/>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EEBB6"/>
                    </a:solidFill>
                  </a:tcPr>
                </a:tc>
                <a:tc>
                  <a:txBody>
                    <a:bodyPr/>
                    <a:lstStyle/>
                    <a:p>
                      <a:pPr marL="0" marR="0" lvl="0" indent="0" algn="ctr" rtl="0">
                        <a:lnSpc>
                          <a:spcPct val="100000"/>
                        </a:lnSpc>
                        <a:spcBef>
                          <a:spcPts val="0"/>
                        </a:spcBef>
                        <a:spcAft>
                          <a:spcPts val="0"/>
                        </a:spcAft>
                        <a:buNone/>
                      </a:pPr>
                      <a:r>
                        <a:rPr lang="en-US" sz="1800" u="none" strike="noStrike" cap="none">
                          <a:solidFill>
                            <a:schemeClr val="dk1"/>
                          </a:solidFill>
                        </a:rPr>
                        <a:t>산출지표</a:t>
                      </a:r>
                      <a:endParaRPr>
                        <a:solidFill>
                          <a:schemeClr val="dk1"/>
                        </a:solidFill>
                      </a:endParaRPr>
                    </a:p>
                  </a:txBody>
                  <a:tcPr marL="91450" marR="91450" marT="45725" marB="45725" anchor="ctr">
                    <a:lnL w="12700" cap="flat" cmpd="sng">
                      <a:solidFill>
                        <a:srgbClr val="1E1E1E"/>
                      </a:solidFill>
                      <a:prstDash val="solid"/>
                      <a:round/>
                      <a:headEnd type="none" w="sm" len="sm"/>
                      <a:tailEnd type="none" w="sm" len="sm"/>
                    </a:lnL>
                    <a:lnR w="12700" cap="flat" cmpd="sng">
                      <a:solidFill>
                        <a:srgbClr val="1E1E1E"/>
                      </a:solidFill>
                      <a:prstDash val="solid"/>
                      <a:round/>
                      <a:headEnd type="none" w="sm" len="sm"/>
                      <a:tailEnd type="none" w="sm" len="sm"/>
                    </a:lnR>
                    <a:lnT w="12700" cap="flat" cmpd="sng">
                      <a:solidFill>
                        <a:srgbClr val="1E1E1E"/>
                      </a:solidFill>
                      <a:prstDash val="solid"/>
                      <a:round/>
                      <a:headEnd type="none" w="sm" len="sm"/>
                      <a:tailEnd type="none" w="sm" len="sm"/>
                    </a:lnT>
                    <a:lnB w="12700" cap="flat" cmpd="sng">
                      <a:solidFill>
                        <a:srgbClr val="1E1E1E"/>
                      </a:solidFill>
                      <a:prstDash val="solid"/>
                      <a:round/>
                      <a:headEnd type="none" w="sm" len="sm"/>
                      <a:tailEnd type="none" w="sm" len="sm"/>
                    </a:lnB>
                    <a:solidFill>
                      <a:srgbClr val="FEEBB6"/>
                    </a:solidFill>
                  </a:tcPr>
                </a:tc>
                <a:extLst>
                  <a:ext uri="{0D108BD9-81ED-4DB2-BD59-A6C34878D82A}">
                    <a16:rowId xmlns:a16="http://schemas.microsoft.com/office/drawing/2014/main" val="10000"/>
                  </a:ext>
                </a:extLst>
              </a:tr>
              <a:tr h="494100">
                <a:tc rowSpan="7">
                  <a:txBody>
                    <a:bodyPr/>
                    <a:lstStyle/>
                    <a:p>
                      <a:pPr marL="0" marR="0" lvl="0" indent="0" algn="ctr" rtl="0">
                        <a:lnSpc>
                          <a:spcPct val="100000"/>
                        </a:lnSpc>
                        <a:spcBef>
                          <a:spcPts val="0"/>
                        </a:spcBef>
                        <a:spcAft>
                          <a:spcPts val="0"/>
                        </a:spcAft>
                        <a:buNone/>
                      </a:pPr>
                      <a:r>
                        <a:rPr lang="en-US" sz="1800" u="none" strike="noStrike" cap="none"/>
                        <a:t>공공</a:t>
                      </a:r>
                      <a:endParaRPr sz="1800" u="none" strike="noStrike" cap="none"/>
                    </a:p>
                    <a:p>
                      <a:pPr marL="0" marR="0" lvl="0" indent="0" algn="ctr" rtl="0">
                        <a:lnSpc>
                          <a:spcPct val="100000"/>
                        </a:lnSpc>
                        <a:spcBef>
                          <a:spcPts val="0"/>
                        </a:spcBef>
                        <a:spcAft>
                          <a:spcPts val="0"/>
                        </a:spcAft>
                        <a:buNone/>
                      </a:pPr>
                      <a:r>
                        <a:rPr lang="en-US" sz="1800" u="none" strike="noStrike" cap="none"/>
                        <a:t>데이터</a:t>
                      </a:r>
                      <a:endParaRPr sz="1800" u="none" strike="noStrike" cap="none"/>
                    </a:p>
                    <a:p>
                      <a:pPr marL="0" marR="0" lvl="0" indent="0" algn="ctr" rtl="0">
                        <a:lnSpc>
                          <a:spcPct val="100000"/>
                        </a:lnSpc>
                        <a:spcBef>
                          <a:spcPts val="0"/>
                        </a:spcBef>
                        <a:spcAft>
                          <a:spcPts val="0"/>
                        </a:spcAft>
                        <a:buNone/>
                      </a:pPr>
                      <a:r>
                        <a:rPr lang="en-US" sz="1800" u="none" strike="noStrike" cap="none"/>
                        <a:t>포털</a:t>
                      </a:r>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None/>
                      </a:pPr>
                      <a:r>
                        <a:rPr lang="en-US" sz="1800" u="none" strike="noStrike" cap="none"/>
                        <a:t>서울특별시_공영주차장 정보</a:t>
                      </a:r>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None/>
                      </a:pPr>
                      <a:r>
                        <a:rPr lang="en-US" sz="1800" u="none" strike="noStrike" cap="none"/>
                        <a:t>2021</a:t>
                      </a:r>
                      <a:endParaRPr sz="1800" u="none" strike="noStrike" cap="none"/>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None/>
                      </a:pPr>
                      <a:r>
                        <a:rPr lang="en-US" sz="1800" u="none" strike="noStrike" cap="none"/>
                        <a:t>‘서울특별시 주차정보안내시스템＇크롤링 데이터에 대한 비교군</a:t>
                      </a:r>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rgbClr val="1E1E1E"/>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494100">
                <a:tc vMerge="1">
                  <a:txBody>
                    <a:bodyPr/>
                    <a:lstStyle/>
                    <a:p>
                      <a:endParaRPr lang="ko-KR"/>
                    </a:p>
                  </a:txBody>
                  <a:tcPr/>
                </a:tc>
                <a:tc>
                  <a:txBody>
                    <a:bodyPr/>
                    <a:lstStyle/>
                    <a:p>
                      <a:pPr marL="0" marR="0" lvl="0" indent="0" algn="ctr" rtl="0">
                        <a:lnSpc>
                          <a:spcPct val="100000"/>
                        </a:lnSpc>
                        <a:spcBef>
                          <a:spcPts val="0"/>
                        </a:spcBef>
                        <a:spcAft>
                          <a:spcPts val="0"/>
                        </a:spcAft>
                        <a:buNone/>
                      </a:pPr>
                      <a:r>
                        <a:rPr lang="en-US" sz="1800" u="none" strike="noStrike" cap="none"/>
                        <a:t>서울교통공사_전동휠체어 급속충전기 운영 정보</a:t>
                      </a:r>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None/>
                      </a:pPr>
                      <a:r>
                        <a:rPr lang="en-US" sz="1800" u="none" strike="noStrike" cap="none"/>
                        <a:t>2021</a:t>
                      </a:r>
                      <a:endParaRPr sz="1800" u="none" strike="noStrike" cap="none"/>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None/>
                      </a:pPr>
                      <a:r>
                        <a:rPr lang="en-US" sz="1800" u="none" strike="noStrike" cap="none"/>
                        <a:t>해당되는 지하철역 맵핑(위도,경도) 및 하위 수치형 데이터 목록화</a:t>
                      </a:r>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494100">
                <a:tc vMerge="1">
                  <a:txBody>
                    <a:bodyPr/>
                    <a:lstStyle/>
                    <a:p>
                      <a:endParaRPr lang="ko-KR"/>
                    </a:p>
                  </a:txBody>
                  <a:tcPr/>
                </a:tc>
                <a:tc>
                  <a:txBody>
                    <a:bodyPr/>
                    <a:lstStyle/>
                    <a:p>
                      <a:pPr marL="0" marR="0" lvl="0" indent="0" algn="ctr" rtl="0">
                        <a:lnSpc>
                          <a:spcPct val="100000"/>
                        </a:lnSpc>
                        <a:spcBef>
                          <a:spcPts val="0"/>
                        </a:spcBef>
                        <a:spcAft>
                          <a:spcPts val="0"/>
                        </a:spcAft>
                        <a:buNone/>
                      </a:pPr>
                      <a:r>
                        <a:rPr lang="en-US" sz="1800" u="none" strike="noStrike" cap="none"/>
                        <a:t>서울교통공사_교통약자_이용시설_승강기_가동현황</a:t>
                      </a:r>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None/>
                      </a:pPr>
                      <a:r>
                        <a:rPr lang="en-US" sz="1800" u="none" strike="noStrike" cap="none"/>
                        <a:t>2020</a:t>
                      </a:r>
                      <a:endParaRPr sz="1800" u="none" strike="noStrike" cap="none"/>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None/>
                      </a:pPr>
                      <a:r>
                        <a:rPr lang="en-US" sz="1800" u="none" strike="noStrike" cap="none"/>
                        <a:t>맵핑 구현을 위한 데이터 범주화</a:t>
                      </a:r>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494100">
                <a:tc vMerge="1">
                  <a:txBody>
                    <a:bodyPr/>
                    <a:lstStyle/>
                    <a:p>
                      <a:endParaRPr lang="ko-KR"/>
                    </a:p>
                  </a:txBody>
                  <a:tcPr/>
                </a:tc>
                <a:tc>
                  <a:txBody>
                    <a:bodyPr/>
                    <a:lstStyle/>
                    <a:p>
                      <a:pPr marL="0" marR="0" lvl="0" indent="0" algn="ctr" rtl="0">
                        <a:lnSpc>
                          <a:spcPct val="100000"/>
                        </a:lnSpc>
                        <a:spcBef>
                          <a:spcPts val="0"/>
                        </a:spcBef>
                        <a:spcAft>
                          <a:spcPts val="0"/>
                        </a:spcAft>
                        <a:buNone/>
                      </a:pPr>
                      <a:r>
                        <a:rPr lang="en-US" sz="1800" u="none" strike="noStrike" cap="none"/>
                        <a:t>서울특별시_장애인 도서관 현황정보</a:t>
                      </a:r>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None/>
                      </a:pPr>
                      <a:r>
                        <a:rPr lang="en-US" sz="1800" u="none" strike="noStrike" cap="none"/>
                        <a:t>2021</a:t>
                      </a:r>
                      <a:endParaRPr sz="1800" u="none" strike="noStrike" cap="none"/>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None/>
                      </a:pPr>
                      <a:r>
                        <a:rPr lang="en-US" sz="1800" u="none" strike="noStrike" cap="none"/>
                        <a:t>데이터 분포 및 장애인 도서관 분류 기준(공공도서관)</a:t>
                      </a:r>
                      <a:endParaRPr sz="1800" u="none" strike="noStrike" cap="none"/>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r h="494100">
                <a:tc vMerge="1">
                  <a:txBody>
                    <a:bodyPr/>
                    <a:lstStyle/>
                    <a:p>
                      <a:endParaRPr lang="ko-KR"/>
                    </a:p>
                  </a:txBody>
                  <a:tcPr/>
                </a:tc>
                <a:tc>
                  <a:txBody>
                    <a:bodyPr/>
                    <a:lstStyle/>
                    <a:p>
                      <a:pPr marL="0" marR="0" lvl="0" indent="0" algn="ctr" rtl="0">
                        <a:lnSpc>
                          <a:spcPct val="100000"/>
                        </a:lnSpc>
                        <a:spcBef>
                          <a:spcPts val="0"/>
                        </a:spcBef>
                        <a:spcAft>
                          <a:spcPts val="0"/>
                        </a:spcAft>
                        <a:buNone/>
                      </a:pPr>
                      <a:r>
                        <a:rPr lang="en-US" sz="1800" u="none" strike="noStrike" cap="none"/>
                        <a:t>서울특별시_IoT 도시데이터 장애인콜택시 관리</a:t>
                      </a:r>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None/>
                      </a:pPr>
                      <a:r>
                        <a:rPr lang="en-US" sz="1800" u="none" strike="noStrike" cap="none"/>
                        <a:t>2021</a:t>
                      </a:r>
                      <a:endParaRPr sz="1800" u="none" strike="noStrike" cap="none"/>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None/>
                      </a:pPr>
                      <a:r>
                        <a:rPr lang="en-US" sz="1800" u="none" strike="noStrike" cap="none"/>
                        <a:t>시간/요일 별 이용횟수에 대한 분포 및 개선방향 도출</a:t>
                      </a:r>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5"/>
                  </a:ext>
                </a:extLst>
              </a:tr>
              <a:tr h="494100">
                <a:tc vMerge="1">
                  <a:txBody>
                    <a:bodyPr/>
                    <a:lstStyle/>
                    <a:p>
                      <a:endParaRPr lang="ko-KR"/>
                    </a:p>
                  </a:txBody>
                  <a:tcPr/>
                </a:tc>
                <a:tc>
                  <a:txBody>
                    <a:bodyPr/>
                    <a:lstStyle/>
                    <a:p>
                      <a:pPr marL="0" marR="0" lvl="0" indent="0" algn="ctr" rtl="0">
                        <a:lnSpc>
                          <a:spcPct val="100000"/>
                        </a:lnSpc>
                        <a:spcBef>
                          <a:spcPts val="0"/>
                        </a:spcBef>
                        <a:spcAft>
                          <a:spcPts val="0"/>
                        </a:spcAft>
                        <a:buNone/>
                      </a:pPr>
                      <a:r>
                        <a:rPr lang="en-US" sz="1800" u="none" strike="noStrike" cap="none"/>
                        <a:t>서울시 장애인 현황 (장애유형별) 통계</a:t>
                      </a:r>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None/>
                      </a:pPr>
                      <a:r>
                        <a:rPr lang="en-US" sz="1800" u="none" strike="noStrike" cap="none"/>
                        <a:t>2021</a:t>
                      </a:r>
                      <a:endParaRPr sz="1800" u="none" strike="noStrike" cap="none"/>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rowSpan="2">
                  <a:txBody>
                    <a:bodyPr/>
                    <a:lstStyle/>
                    <a:p>
                      <a:pPr marL="0" marR="0" lvl="0" indent="0" algn="ctr" rtl="0">
                        <a:lnSpc>
                          <a:spcPct val="100000"/>
                        </a:lnSpc>
                        <a:spcBef>
                          <a:spcPts val="0"/>
                        </a:spcBef>
                        <a:spcAft>
                          <a:spcPts val="0"/>
                        </a:spcAft>
                        <a:buNone/>
                      </a:pPr>
                      <a:r>
                        <a:rPr lang="en-US" sz="1800" u="none" strike="noStrike" cap="none"/>
                        <a:t>장애인 등록자 수와 편의시설 수에 대한 Pearson 상관계수 검정</a:t>
                      </a:r>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6"/>
                  </a:ext>
                </a:extLst>
              </a:tr>
              <a:tr h="494100">
                <a:tc vMerge="1">
                  <a:txBody>
                    <a:bodyPr/>
                    <a:lstStyle/>
                    <a:p>
                      <a:endParaRPr lang="ko-KR"/>
                    </a:p>
                  </a:txBody>
                  <a:tcPr/>
                </a:tc>
                <a:tc>
                  <a:txBody>
                    <a:bodyPr/>
                    <a:lstStyle/>
                    <a:p>
                      <a:pPr marL="0" marR="0" lvl="0" indent="0" algn="ctr" rtl="0">
                        <a:lnSpc>
                          <a:spcPct val="100000"/>
                        </a:lnSpc>
                        <a:spcBef>
                          <a:spcPts val="0"/>
                        </a:spcBef>
                        <a:spcAft>
                          <a:spcPts val="0"/>
                        </a:spcAft>
                        <a:buNone/>
                      </a:pPr>
                      <a:r>
                        <a:rPr lang="en-US" sz="1800" u="none" strike="noStrike" cap="none"/>
                        <a:t>서울특별시_장애인 관광편의시설 정보</a:t>
                      </a:r>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None/>
                      </a:pPr>
                      <a:r>
                        <a:rPr lang="en-US" sz="1800" u="none" strike="noStrike" cap="none"/>
                        <a:t>2021</a:t>
                      </a:r>
                      <a:endParaRPr sz="1800" u="none" strike="noStrike" cap="none"/>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vMerge="1">
                  <a:txBody>
                    <a:bodyPr/>
                    <a:lstStyle/>
                    <a:p>
                      <a:endParaRPr lang="ko-KR"/>
                    </a:p>
                  </a:txBody>
                  <a:tcPr/>
                </a:tc>
                <a:extLst>
                  <a:ext uri="{0D108BD9-81ED-4DB2-BD59-A6C34878D82A}">
                    <a16:rowId xmlns:a16="http://schemas.microsoft.com/office/drawing/2014/main" val="10007"/>
                  </a:ext>
                </a:extLst>
              </a:tr>
            </a:tbl>
          </a:graphicData>
        </a:graphic>
      </p:graphicFrame>
      <p:sp>
        <p:nvSpPr>
          <p:cNvPr id="212" name="Google Shape;212;g116e922a2d1_16_0"/>
          <p:cNvSpPr txBox="1"/>
          <p:nvPr/>
        </p:nvSpPr>
        <p:spPr>
          <a:xfrm>
            <a:off x="1541732" y="1748793"/>
            <a:ext cx="1638196" cy="4464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300"/>
              <a:buFont typeface="Arial"/>
              <a:buNone/>
            </a:pPr>
            <a:r>
              <a:rPr lang="en-US" sz="2300" b="1" dirty="0" err="1">
                <a:solidFill>
                  <a:schemeClr val="dk1"/>
                </a:solidFill>
                <a:latin typeface="Calibri"/>
                <a:ea typeface="Calibri"/>
                <a:cs typeface="Calibri"/>
                <a:sym typeface="Calibri"/>
              </a:rPr>
              <a:t>사용</a:t>
            </a:r>
            <a:r>
              <a:rPr lang="en-US" sz="2300" b="1" i="0" u="none" strike="noStrike" cap="none" dirty="0">
                <a:solidFill>
                  <a:schemeClr val="dk1"/>
                </a:solidFill>
                <a:latin typeface="Calibri"/>
                <a:ea typeface="Calibri"/>
                <a:cs typeface="Calibri"/>
                <a:sym typeface="Calibri"/>
              </a:rPr>
              <a:t> </a:t>
            </a:r>
            <a:r>
              <a:rPr lang="en-US" sz="2300" b="1" dirty="0" err="1">
                <a:solidFill>
                  <a:schemeClr val="dk1"/>
                </a:solidFill>
                <a:latin typeface="Calibri"/>
                <a:ea typeface="Calibri"/>
                <a:cs typeface="Calibri"/>
                <a:sym typeface="Calibri"/>
              </a:rPr>
              <a:t>자료</a:t>
            </a:r>
            <a:endParaRPr sz="2300" b="1" i="0" u="none" strike="noStrike" cap="none" dirty="0">
              <a:solidFill>
                <a:srgbClr val="000000"/>
              </a:solidFill>
              <a:latin typeface="Arial"/>
              <a:ea typeface="Arial"/>
              <a:cs typeface="Arial"/>
              <a:sym typeface="Arial"/>
            </a:endParaRPr>
          </a:p>
        </p:txBody>
      </p:sp>
      <p:sp>
        <p:nvSpPr>
          <p:cNvPr id="213" name="Google Shape;213;g116e922a2d1_16_0"/>
          <p:cNvSpPr txBox="1"/>
          <p:nvPr/>
        </p:nvSpPr>
        <p:spPr>
          <a:xfrm>
            <a:off x="1541732" y="7132925"/>
            <a:ext cx="5687700" cy="4464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300"/>
              <a:buFont typeface="Arial"/>
              <a:buNone/>
            </a:pPr>
            <a:r>
              <a:rPr lang="en-US" sz="2300" b="1" dirty="0">
                <a:solidFill>
                  <a:schemeClr val="dk1"/>
                </a:solidFill>
                <a:latin typeface="Calibri"/>
                <a:ea typeface="Calibri"/>
                <a:cs typeface="Calibri"/>
                <a:sym typeface="Calibri"/>
              </a:rPr>
              <a:t>WEB </a:t>
            </a:r>
            <a:r>
              <a:rPr lang="en-US" sz="2300" b="1" dirty="0" err="1">
                <a:solidFill>
                  <a:schemeClr val="dk1"/>
                </a:solidFill>
                <a:latin typeface="Calibri"/>
                <a:ea typeface="Calibri"/>
                <a:cs typeface="Calibri"/>
                <a:sym typeface="Calibri"/>
              </a:rPr>
              <a:t>참조</a:t>
            </a:r>
            <a:r>
              <a:rPr lang="en-US" sz="2300" b="1" dirty="0">
                <a:solidFill>
                  <a:schemeClr val="dk1"/>
                </a:solidFill>
                <a:latin typeface="Calibri"/>
                <a:ea typeface="Calibri"/>
                <a:cs typeface="Calibri"/>
                <a:sym typeface="Calibri"/>
              </a:rPr>
              <a:t> </a:t>
            </a:r>
            <a:r>
              <a:rPr lang="en-US" sz="2300" b="1" i="0" u="none" strike="noStrike" cap="none" dirty="0" err="1">
                <a:solidFill>
                  <a:schemeClr val="dk1"/>
                </a:solidFill>
                <a:latin typeface="Calibri"/>
                <a:ea typeface="Calibri"/>
                <a:cs typeface="Calibri"/>
                <a:sym typeface="Calibri"/>
              </a:rPr>
              <a:t>데이터</a:t>
            </a:r>
            <a:r>
              <a:rPr lang="en-US" sz="2300" b="1" i="0" u="none" strike="noStrike" cap="none" dirty="0">
                <a:solidFill>
                  <a:schemeClr val="dk1"/>
                </a:solidFill>
                <a:latin typeface="Calibri"/>
                <a:ea typeface="Calibri"/>
                <a:cs typeface="Calibri"/>
                <a:sym typeface="Calibri"/>
              </a:rPr>
              <a:t> </a:t>
            </a:r>
            <a:r>
              <a:rPr lang="en-US" sz="2300" b="1" dirty="0" err="1">
                <a:solidFill>
                  <a:schemeClr val="dk1"/>
                </a:solidFill>
                <a:latin typeface="Calibri"/>
                <a:ea typeface="Calibri"/>
                <a:cs typeface="Calibri"/>
                <a:sym typeface="Calibri"/>
              </a:rPr>
              <a:t>세트</a:t>
            </a:r>
            <a:endParaRPr sz="2300" b="1" i="0" u="none" strike="noStrike" cap="none" dirty="0">
              <a:solidFill>
                <a:srgbClr val="000000"/>
              </a:solidFill>
              <a:latin typeface="Arial"/>
              <a:ea typeface="Arial"/>
              <a:cs typeface="Arial"/>
              <a:sym typeface="Arial"/>
            </a:endParaRPr>
          </a:p>
        </p:txBody>
      </p:sp>
      <p:sp>
        <p:nvSpPr>
          <p:cNvPr id="214" name="Google Shape;214;g116e922a2d1_16_0"/>
          <p:cNvSpPr txBox="1"/>
          <p:nvPr/>
        </p:nvSpPr>
        <p:spPr>
          <a:xfrm>
            <a:off x="1186701" y="7782075"/>
            <a:ext cx="13745400" cy="785100"/>
          </a:xfrm>
          <a:prstGeom prst="rect">
            <a:avLst/>
          </a:prstGeom>
          <a:noFill/>
          <a:ln>
            <a:noFill/>
          </a:ln>
        </p:spPr>
        <p:txBody>
          <a:bodyPr spcFirstLastPara="1" wrap="square" lIns="91425" tIns="45700" rIns="91425" bIns="45700" anchor="t" anchorCtr="0">
            <a:spAutoFit/>
          </a:bodyPr>
          <a:lstStyle/>
          <a:p>
            <a:pPr marL="457200" lvl="0" indent="-342900" algn="l" rtl="0">
              <a:lnSpc>
                <a:spcPct val="150000"/>
              </a:lnSpc>
              <a:spcBef>
                <a:spcPts val="0"/>
              </a:spcBef>
              <a:spcAft>
                <a:spcPts val="0"/>
              </a:spcAft>
              <a:buClr>
                <a:schemeClr val="dk1"/>
              </a:buClr>
              <a:buSzPts val="1800"/>
              <a:buChar char="✔"/>
            </a:pPr>
            <a:r>
              <a:rPr lang="en-US" sz="1800" dirty="0" err="1">
                <a:solidFill>
                  <a:schemeClr val="dk1"/>
                </a:solidFill>
                <a:latin typeface="Calibri"/>
                <a:ea typeface="Calibri"/>
                <a:cs typeface="Calibri"/>
                <a:sym typeface="Calibri"/>
              </a:rPr>
              <a:t>서울특별시</a:t>
            </a:r>
            <a:r>
              <a:rPr lang="en-US" sz="1800" dirty="0">
                <a:solidFill>
                  <a:schemeClr val="dk1"/>
                </a:solidFill>
                <a:latin typeface="Calibri"/>
                <a:ea typeface="Calibri"/>
                <a:cs typeface="Calibri"/>
                <a:sym typeface="Calibri"/>
              </a:rPr>
              <a:t> </a:t>
            </a:r>
            <a:r>
              <a:rPr lang="en-US" sz="1800" dirty="0" err="1">
                <a:solidFill>
                  <a:schemeClr val="dk1"/>
                </a:solidFill>
                <a:latin typeface="Calibri"/>
                <a:ea typeface="Calibri"/>
                <a:cs typeface="Calibri"/>
                <a:sym typeface="Calibri"/>
              </a:rPr>
              <a:t>주차장</a:t>
            </a:r>
            <a:r>
              <a:rPr lang="en-US" sz="1800" dirty="0">
                <a:solidFill>
                  <a:schemeClr val="dk1"/>
                </a:solidFill>
                <a:latin typeface="Calibri"/>
                <a:ea typeface="Calibri"/>
                <a:cs typeface="Calibri"/>
                <a:sym typeface="Calibri"/>
              </a:rPr>
              <a:t> </a:t>
            </a:r>
            <a:r>
              <a:rPr lang="en-US" sz="1800" dirty="0" err="1">
                <a:solidFill>
                  <a:schemeClr val="dk1"/>
                </a:solidFill>
                <a:latin typeface="Calibri"/>
                <a:ea typeface="Calibri"/>
                <a:cs typeface="Calibri"/>
                <a:sym typeface="Calibri"/>
              </a:rPr>
              <a:t>전체목록</a:t>
            </a:r>
            <a:r>
              <a:rPr lang="en-US" sz="1800" dirty="0">
                <a:solidFill>
                  <a:schemeClr val="dk1"/>
                </a:solidFill>
                <a:latin typeface="Calibri"/>
                <a:ea typeface="Calibri"/>
                <a:cs typeface="Calibri"/>
                <a:sym typeface="Calibri"/>
              </a:rPr>
              <a:t>:  ‘</a:t>
            </a:r>
            <a:r>
              <a:rPr lang="en-US" sz="1800" dirty="0" err="1">
                <a:solidFill>
                  <a:schemeClr val="dk1"/>
                </a:solidFill>
                <a:latin typeface="Calibri"/>
                <a:ea typeface="Calibri"/>
                <a:cs typeface="Calibri"/>
                <a:sym typeface="Calibri"/>
              </a:rPr>
              <a:t>서울특별시</a:t>
            </a:r>
            <a:r>
              <a:rPr lang="en-US" sz="1800" dirty="0">
                <a:solidFill>
                  <a:schemeClr val="dk1"/>
                </a:solidFill>
                <a:latin typeface="Calibri"/>
                <a:ea typeface="Calibri"/>
                <a:cs typeface="Calibri"/>
                <a:sym typeface="Calibri"/>
              </a:rPr>
              <a:t> </a:t>
            </a:r>
            <a:r>
              <a:rPr lang="en-US" sz="1800" dirty="0" err="1">
                <a:solidFill>
                  <a:schemeClr val="dk1"/>
                </a:solidFill>
                <a:latin typeface="Calibri"/>
                <a:ea typeface="Calibri"/>
                <a:cs typeface="Calibri"/>
                <a:sym typeface="Calibri"/>
              </a:rPr>
              <a:t>주차정보안내시스템</a:t>
            </a:r>
            <a:r>
              <a:rPr lang="en-US" sz="1800" dirty="0">
                <a:solidFill>
                  <a:schemeClr val="dk1"/>
                </a:solidFill>
                <a:latin typeface="Calibri"/>
                <a:ea typeface="Calibri"/>
                <a:cs typeface="Calibri"/>
                <a:sym typeface="Calibri"/>
              </a:rPr>
              <a:t> (</a:t>
            </a:r>
            <a:r>
              <a:rPr lang="en-US" sz="1800" u="sng" dirty="0">
                <a:solidFill>
                  <a:schemeClr val="hlink"/>
                </a:solidFill>
                <a:latin typeface="Calibri"/>
                <a:ea typeface="Calibri"/>
                <a:cs typeface="Calibri"/>
                <a:sym typeface="Calibri"/>
                <a:hlinkClick r:id="rId5"/>
              </a:rPr>
              <a:t>http://parking.seoul.go.kr/</a:t>
            </a:r>
            <a:r>
              <a:rPr lang="en-US" sz="1800" dirty="0">
                <a:solidFill>
                  <a:srgbClr val="333333"/>
                </a:solidFill>
                <a:latin typeface="Calibri"/>
                <a:ea typeface="Calibri"/>
                <a:cs typeface="Calibri"/>
                <a:sym typeface="Calibri"/>
              </a:rPr>
              <a:t>)’</a:t>
            </a:r>
            <a:r>
              <a:rPr lang="en-US" sz="1800" dirty="0" err="1">
                <a:solidFill>
                  <a:srgbClr val="333333"/>
                </a:solidFill>
                <a:latin typeface="Calibri"/>
                <a:ea typeface="Calibri"/>
                <a:cs typeface="Calibri"/>
                <a:sym typeface="Calibri"/>
              </a:rPr>
              <a:t>에서</a:t>
            </a:r>
            <a:r>
              <a:rPr lang="en-US" sz="1800" dirty="0">
                <a:solidFill>
                  <a:srgbClr val="333333"/>
                </a:solidFill>
                <a:latin typeface="Calibri"/>
                <a:ea typeface="Calibri"/>
                <a:cs typeface="Calibri"/>
                <a:sym typeface="Calibri"/>
              </a:rPr>
              <a:t> </a:t>
            </a:r>
            <a:r>
              <a:rPr lang="en-US" sz="1800" dirty="0" err="1">
                <a:solidFill>
                  <a:srgbClr val="333333"/>
                </a:solidFill>
                <a:latin typeface="Calibri"/>
                <a:ea typeface="Calibri"/>
                <a:cs typeface="Calibri"/>
                <a:sym typeface="Calibri"/>
              </a:rPr>
              <a:t>크롤링</a:t>
            </a:r>
            <a:r>
              <a:rPr lang="en-US" sz="1800" dirty="0">
                <a:solidFill>
                  <a:srgbClr val="333333"/>
                </a:solidFill>
                <a:latin typeface="Calibri"/>
                <a:ea typeface="Calibri"/>
                <a:cs typeface="Calibri"/>
                <a:sym typeface="Calibri"/>
              </a:rPr>
              <a:t> </a:t>
            </a:r>
            <a:r>
              <a:rPr lang="en-US" sz="1800" dirty="0" err="1">
                <a:solidFill>
                  <a:srgbClr val="333333"/>
                </a:solidFill>
                <a:latin typeface="Calibri"/>
                <a:ea typeface="Calibri"/>
                <a:cs typeface="Calibri"/>
                <a:sym typeface="Calibri"/>
              </a:rPr>
              <a:t>진행</a:t>
            </a:r>
            <a:endParaRPr sz="1800" dirty="0">
              <a:solidFill>
                <a:schemeClr val="dk1"/>
              </a:solidFill>
              <a:latin typeface="Calibri"/>
              <a:ea typeface="Calibri"/>
              <a:cs typeface="Calibri"/>
              <a:sym typeface="Calibri"/>
            </a:endParaRPr>
          </a:p>
          <a:p>
            <a:pPr marL="457200" lvl="0" indent="-342900" algn="l" rtl="0">
              <a:lnSpc>
                <a:spcPct val="150000"/>
              </a:lnSpc>
              <a:spcBef>
                <a:spcPts val="0"/>
              </a:spcBef>
              <a:spcAft>
                <a:spcPts val="0"/>
              </a:spcAft>
              <a:buClr>
                <a:schemeClr val="dk1"/>
              </a:buClr>
              <a:buSzPts val="1800"/>
              <a:buChar char="✔"/>
            </a:pPr>
            <a:r>
              <a:rPr lang="en-US" sz="1800" dirty="0" err="1">
                <a:solidFill>
                  <a:schemeClr val="dk1"/>
                </a:solidFill>
                <a:highlight>
                  <a:schemeClr val="lt1"/>
                </a:highlight>
              </a:rPr>
              <a:t>소셜</a:t>
            </a:r>
            <a:r>
              <a:rPr lang="en-US" sz="1800" dirty="0">
                <a:solidFill>
                  <a:schemeClr val="dk1"/>
                </a:solidFill>
                <a:highlight>
                  <a:schemeClr val="lt1"/>
                </a:highlight>
              </a:rPr>
              <a:t> </a:t>
            </a:r>
            <a:r>
              <a:rPr lang="en-US" sz="1800" dirty="0" err="1">
                <a:solidFill>
                  <a:schemeClr val="dk1"/>
                </a:solidFill>
                <a:highlight>
                  <a:schemeClr val="lt1"/>
                </a:highlight>
              </a:rPr>
              <a:t>빅데이터</a:t>
            </a:r>
            <a:r>
              <a:rPr lang="en-US" sz="1800" dirty="0">
                <a:solidFill>
                  <a:schemeClr val="dk1"/>
                </a:solidFill>
                <a:highlight>
                  <a:schemeClr val="lt1"/>
                </a:highlight>
              </a:rPr>
              <a:t> </a:t>
            </a:r>
            <a:r>
              <a:rPr lang="en-US" sz="1800" dirty="0" err="1">
                <a:solidFill>
                  <a:schemeClr val="dk1"/>
                </a:solidFill>
                <a:highlight>
                  <a:schemeClr val="lt1"/>
                </a:highlight>
              </a:rPr>
              <a:t>기반</a:t>
            </a:r>
            <a:r>
              <a:rPr lang="en-US" sz="1800" dirty="0">
                <a:solidFill>
                  <a:schemeClr val="dk1"/>
                </a:solidFill>
                <a:highlight>
                  <a:schemeClr val="lt1"/>
                </a:highlight>
              </a:rPr>
              <a:t> </a:t>
            </a:r>
            <a:r>
              <a:rPr lang="en-US" sz="1800" dirty="0" err="1">
                <a:solidFill>
                  <a:schemeClr val="dk1"/>
                </a:solidFill>
                <a:highlight>
                  <a:schemeClr val="lt1"/>
                </a:highlight>
              </a:rPr>
              <a:t>보건복지</a:t>
            </a:r>
            <a:r>
              <a:rPr lang="en-US" sz="1800" dirty="0">
                <a:solidFill>
                  <a:schemeClr val="dk1"/>
                </a:solidFill>
                <a:highlight>
                  <a:schemeClr val="lt1"/>
                </a:highlight>
              </a:rPr>
              <a:t> </a:t>
            </a:r>
            <a:r>
              <a:rPr lang="en-US" sz="1800" dirty="0" err="1">
                <a:solidFill>
                  <a:schemeClr val="dk1"/>
                </a:solidFill>
                <a:highlight>
                  <a:schemeClr val="lt1"/>
                </a:highlight>
              </a:rPr>
              <a:t>이슈</a:t>
            </a:r>
            <a:r>
              <a:rPr lang="en-US" sz="1800" dirty="0">
                <a:solidFill>
                  <a:schemeClr val="dk1"/>
                </a:solidFill>
                <a:highlight>
                  <a:schemeClr val="lt1"/>
                </a:highlight>
              </a:rPr>
              <a:t> 및 </a:t>
            </a:r>
            <a:r>
              <a:rPr lang="en-US" sz="1800" dirty="0" err="1">
                <a:solidFill>
                  <a:schemeClr val="dk1"/>
                </a:solidFill>
                <a:highlight>
                  <a:schemeClr val="lt1"/>
                </a:highlight>
              </a:rPr>
              <a:t>동향</a:t>
            </a:r>
            <a:r>
              <a:rPr lang="en-US" sz="1800" dirty="0">
                <a:solidFill>
                  <a:schemeClr val="dk1"/>
                </a:solidFill>
                <a:highlight>
                  <a:schemeClr val="lt1"/>
                </a:highlight>
              </a:rPr>
              <a:t> </a:t>
            </a:r>
            <a:r>
              <a:rPr lang="en-US" sz="1800" dirty="0" err="1">
                <a:solidFill>
                  <a:schemeClr val="dk1"/>
                </a:solidFill>
                <a:highlight>
                  <a:schemeClr val="lt1"/>
                </a:highlight>
              </a:rPr>
              <a:t>분석</a:t>
            </a:r>
            <a:r>
              <a:rPr lang="en-US" sz="1800" dirty="0">
                <a:solidFill>
                  <a:schemeClr val="dk1"/>
                </a:solidFill>
                <a:highlight>
                  <a:schemeClr val="lt1"/>
                </a:highlight>
              </a:rPr>
              <a:t>(</a:t>
            </a:r>
            <a:r>
              <a:rPr lang="en-US" sz="1800" dirty="0" err="1">
                <a:solidFill>
                  <a:schemeClr val="dk1"/>
                </a:solidFill>
                <a:highlight>
                  <a:schemeClr val="lt1"/>
                </a:highlight>
              </a:rPr>
              <a:t>빅카인즈</a:t>
            </a:r>
            <a:r>
              <a:rPr lang="en-US" sz="1800" dirty="0">
                <a:solidFill>
                  <a:schemeClr val="dk1"/>
                </a:solidFill>
                <a:highlight>
                  <a:schemeClr val="lt1"/>
                </a:highlight>
              </a:rPr>
              <a:t>) </a:t>
            </a:r>
            <a:r>
              <a:rPr lang="en-US" sz="1800" dirty="0" err="1">
                <a:solidFill>
                  <a:schemeClr val="dk1"/>
                </a:solidFill>
                <a:highlight>
                  <a:schemeClr val="lt1"/>
                </a:highlight>
              </a:rPr>
              <a:t>내에</a:t>
            </a:r>
            <a:r>
              <a:rPr lang="en-US" sz="1800" dirty="0">
                <a:solidFill>
                  <a:schemeClr val="dk1"/>
                </a:solidFill>
                <a:highlight>
                  <a:schemeClr val="lt1"/>
                </a:highlight>
              </a:rPr>
              <a:t> </a:t>
            </a:r>
            <a:r>
              <a:rPr lang="en-US" sz="1800" dirty="0" err="1">
                <a:solidFill>
                  <a:schemeClr val="dk1"/>
                </a:solidFill>
                <a:highlight>
                  <a:schemeClr val="lt1"/>
                </a:highlight>
              </a:rPr>
              <a:t>있는</a:t>
            </a:r>
            <a:r>
              <a:rPr lang="en-US" sz="1800" dirty="0">
                <a:solidFill>
                  <a:schemeClr val="dk1"/>
                </a:solidFill>
                <a:highlight>
                  <a:schemeClr val="lt1"/>
                </a:highlight>
              </a:rPr>
              <a:t> 5년간의 </a:t>
            </a:r>
            <a:r>
              <a:rPr lang="en-US" sz="1800" dirty="0" err="1">
                <a:solidFill>
                  <a:schemeClr val="dk1"/>
                </a:solidFill>
                <a:highlight>
                  <a:schemeClr val="lt1"/>
                </a:highlight>
              </a:rPr>
              <a:t>키워드</a:t>
            </a:r>
            <a:r>
              <a:rPr lang="en-US" sz="1800" dirty="0">
                <a:solidFill>
                  <a:schemeClr val="dk1"/>
                </a:solidFill>
                <a:highlight>
                  <a:schemeClr val="lt1"/>
                </a:highlight>
              </a:rPr>
              <a:t> </a:t>
            </a:r>
            <a:r>
              <a:rPr lang="en-US" sz="1800" dirty="0" err="1">
                <a:solidFill>
                  <a:schemeClr val="dk1"/>
                </a:solidFill>
                <a:highlight>
                  <a:schemeClr val="lt1"/>
                </a:highlight>
              </a:rPr>
              <a:t>데이터</a:t>
            </a:r>
            <a:r>
              <a:rPr lang="en-US" sz="1800" dirty="0">
                <a:solidFill>
                  <a:schemeClr val="dk1"/>
                </a:solidFill>
                <a:highlight>
                  <a:schemeClr val="lt1"/>
                </a:highlight>
              </a:rPr>
              <a:t> </a:t>
            </a:r>
            <a:r>
              <a:rPr lang="en-US" sz="1800" dirty="0" err="1">
                <a:solidFill>
                  <a:schemeClr val="dk1"/>
                </a:solidFill>
                <a:highlight>
                  <a:schemeClr val="lt1"/>
                </a:highlight>
              </a:rPr>
              <a:t>활용</a:t>
            </a:r>
            <a:r>
              <a:rPr lang="en-US" sz="1800" dirty="0">
                <a:solidFill>
                  <a:schemeClr val="dk1"/>
                </a:solidFill>
                <a:highlight>
                  <a:schemeClr val="lt1"/>
                </a:highlight>
              </a:rPr>
              <a:t> (2017년~2021년)</a:t>
            </a:r>
            <a:endParaRPr sz="1800" dirty="0">
              <a:solidFill>
                <a:schemeClr val="dk1"/>
              </a:solidFill>
              <a:latin typeface="Calibri"/>
              <a:ea typeface="Calibri"/>
              <a:cs typeface="Calibri"/>
              <a:sym typeface="Calibri"/>
            </a:endParaRPr>
          </a:p>
        </p:txBody>
      </p:sp>
      <p:pic>
        <p:nvPicPr>
          <p:cNvPr id="11" name="Google Shape;194;g116e922a2d1_11_16">
            <a:extLst>
              <a:ext uri="{FF2B5EF4-FFF2-40B4-BE49-F238E27FC236}">
                <a16:creationId xmlns:a16="http://schemas.microsoft.com/office/drawing/2014/main" id="{BDF7C70E-A572-4506-B02E-A0028FBC6525}"/>
              </a:ext>
            </a:extLst>
          </p:cNvPr>
          <p:cNvPicPr preferRelativeResize="0"/>
          <p:nvPr/>
        </p:nvPicPr>
        <p:blipFill rotWithShape="1">
          <a:blip r:embed="rId6">
            <a:alphaModFix/>
          </a:blip>
          <a:srcRect/>
          <a:stretch/>
        </p:blipFill>
        <p:spPr>
          <a:xfrm>
            <a:off x="1186701" y="1816824"/>
            <a:ext cx="327735" cy="327735"/>
          </a:xfrm>
          <a:prstGeom prst="rect">
            <a:avLst/>
          </a:prstGeom>
          <a:noFill/>
          <a:ln>
            <a:noFill/>
          </a:ln>
        </p:spPr>
      </p:pic>
      <p:pic>
        <p:nvPicPr>
          <p:cNvPr id="12" name="Google Shape;195;g116e922a2d1_11_16">
            <a:extLst>
              <a:ext uri="{FF2B5EF4-FFF2-40B4-BE49-F238E27FC236}">
                <a16:creationId xmlns:a16="http://schemas.microsoft.com/office/drawing/2014/main" id="{6DA4763A-8B79-4F5F-9BA3-FAAC908D1377}"/>
              </a:ext>
            </a:extLst>
          </p:cNvPr>
          <p:cNvPicPr preferRelativeResize="0"/>
          <p:nvPr/>
        </p:nvPicPr>
        <p:blipFill rotWithShape="1">
          <a:blip r:embed="rId6">
            <a:alphaModFix/>
          </a:blip>
          <a:srcRect/>
          <a:stretch/>
        </p:blipFill>
        <p:spPr>
          <a:xfrm>
            <a:off x="1183006" y="7192258"/>
            <a:ext cx="327735" cy="32773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18"/>
        <p:cNvGrpSpPr/>
        <p:nvPr/>
      </p:nvGrpSpPr>
      <p:grpSpPr>
        <a:xfrm>
          <a:off x="0" y="0"/>
          <a:ext cx="0" cy="0"/>
          <a:chOff x="0" y="0"/>
          <a:chExt cx="0" cy="0"/>
        </a:xfrm>
      </p:grpSpPr>
      <p:pic>
        <p:nvPicPr>
          <p:cNvPr id="3" name="그림 2" descr="지도이(가) 표시된 사진&#10;&#10;자동 생성된 설명">
            <a:extLst>
              <a:ext uri="{FF2B5EF4-FFF2-40B4-BE49-F238E27FC236}">
                <a16:creationId xmlns:a16="http://schemas.microsoft.com/office/drawing/2014/main" id="{A7B7429E-6F0F-48B8-8037-A27029741748}"/>
              </a:ext>
            </a:extLst>
          </p:cNvPr>
          <p:cNvPicPr>
            <a:picLocks noChangeAspect="1"/>
          </p:cNvPicPr>
          <p:nvPr/>
        </p:nvPicPr>
        <p:blipFill>
          <a:blip r:embed="rId3"/>
          <a:stretch>
            <a:fillRect/>
          </a:stretch>
        </p:blipFill>
        <p:spPr>
          <a:xfrm>
            <a:off x="9785605" y="4580904"/>
            <a:ext cx="7026454" cy="4194000"/>
          </a:xfrm>
          <a:prstGeom prst="rect">
            <a:avLst/>
          </a:prstGeom>
          <a:ln>
            <a:solidFill>
              <a:schemeClr val="tx1"/>
            </a:solidFill>
          </a:ln>
          <a:effectLst>
            <a:outerShdw blurRad="50800" dist="38100" dir="2700000" algn="tl" rotWithShape="0">
              <a:prstClr val="black">
                <a:alpha val="40000"/>
              </a:prstClr>
            </a:outerShdw>
          </a:effectLst>
        </p:spPr>
      </p:pic>
      <p:sp>
        <p:nvSpPr>
          <p:cNvPr id="219" name="Google Shape;219;g116e922a2d1_11_57"/>
          <p:cNvSpPr txBox="1"/>
          <p:nvPr/>
        </p:nvSpPr>
        <p:spPr>
          <a:xfrm>
            <a:off x="16868603" y="615896"/>
            <a:ext cx="636900" cy="369300"/>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0</a:t>
            </a:r>
            <a:r>
              <a:rPr lang="en-US" sz="1800"/>
              <a:t>8</a:t>
            </a:r>
            <a:endParaRPr sz="1800" b="0" i="0" u="none" strike="noStrike" cap="none">
              <a:solidFill>
                <a:schemeClr val="dk1"/>
              </a:solidFill>
              <a:latin typeface="Calibri"/>
              <a:ea typeface="Calibri"/>
              <a:cs typeface="Calibri"/>
              <a:sym typeface="Calibri"/>
            </a:endParaRPr>
          </a:p>
        </p:txBody>
      </p:sp>
      <p:pic>
        <p:nvPicPr>
          <p:cNvPr id="220" name="Google Shape;220;g116e922a2d1_11_57"/>
          <p:cNvPicPr preferRelativeResize="0"/>
          <p:nvPr/>
        </p:nvPicPr>
        <p:blipFill rotWithShape="1">
          <a:blip r:embed="rId4">
            <a:alphaModFix/>
          </a:blip>
          <a:srcRect/>
          <a:stretch/>
        </p:blipFill>
        <p:spPr>
          <a:xfrm>
            <a:off x="15591624" y="9001124"/>
            <a:ext cx="2354124" cy="759800"/>
          </a:xfrm>
          <a:prstGeom prst="rect">
            <a:avLst/>
          </a:prstGeom>
          <a:noFill/>
          <a:ln>
            <a:noFill/>
          </a:ln>
        </p:spPr>
      </p:pic>
      <p:sp>
        <p:nvSpPr>
          <p:cNvPr id="221" name="Google Shape;221;g116e922a2d1_11_57"/>
          <p:cNvSpPr txBox="1"/>
          <p:nvPr/>
        </p:nvSpPr>
        <p:spPr>
          <a:xfrm>
            <a:off x="1068696" y="3130107"/>
            <a:ext cx="7639800" cy="785100"/>
          </a:xfrm>
          <a:prstGeom prst="rect">
            <a:avLst/>
          </a:prstGeom>
          <a:noFill/>
          <a:ln>
            <a:noFill/>
          </a:ln>
        </p:spPr>
        <p:txBody>
          <a:bodyPr spcFirstLastPara="1" wrap="square" lIns="91425" tIns="45700" rIns="91425" bIns="45700" anchor="t" anchorCtr="0">
            <a:spAutoFit/>
          </a:bodyPr>
          <a:lstStyle/>
          <a:p>
            <a:pPr marL="285750" marR="0" lvl="0" indent="-285750" algn="l" rtl="0">
              <a:lnSpc>
                <a:spcPct val="150000"/>
              </a:lnSpc>
              <a:spcBef>
                <a:spcPts val="0"/>
              </a:spcBef>
              <a:spcAft>
                <a:spcPts val="0"/>
              </a:spcAft>
              <a:buClr>
                <a:srgbClr val="000000"/>
              </a:buClr>
              <a:buSzPts val="1800"/>
              <a:buFont typeface="Arial"/>
              <a:buChar char="•"/>
            </a:pPr>
            <a:r>
              <a:rPr lang="en-US" sz="1800" b="0" i="0" u="none" strike="noStrike" cap="none" dirty="0" err="1">
                <a:solidFill>
                  <a:schemeClr val="dk1"/>
                </a:solidFill>
                <a:latin typeface="Calibri"/>
                <a:ea typeface="Calibri"/>
                <a:cs typeface="Calibri"/>
                <a:sym typeface="Calibri"/>
              </a:rPr>
              <a:t>등록된</a:t>
            </a:r>
            <a:r>
              <a:rPr lang="en-US" sz="1800" b="0" i="0" u="none" strike="noStrike" cap="none" dirty="0">
                <a:solidFill>
                  <a:schemeClr val="dk1"/>
                </a:solidFill>
                <a:latin typeface="Calibri"/>
                <a:ea typeface="Calibri"/>
                <a:cs typeface="Calibri"/>
                <a:sym typeface="Calibri"/>
              </a:rPr>
              <a:t> </a:t>
            </a:r>
            <a:r>
              <a:rPr lang="en-US" sz="1800" b="0" i="0" u="none" strike="noStrike" cap="none" dirty="0" err="1">
                <a:solidFill>
                  <a:schemeClr val="dk1"/>
                </a:solidFill>
                <a:latin typeface="Calibri"/>
                <a:ea typeface="Calibri"/>
                <a:cs typeface="Calibri"/>
                <a:sym typeface="Calibri"/>
              </a:rPr>
              <a:t>장애인</a:t>
            </a:r>
            <a:r>
              <a:rPr lang="en-US" sz="1800" b="0" i="0" u="none" strike="noStrike" cap="none" dirty="0">
                <a:solidFill>
                  <a:schemeClr val="dk1"/>
                </a:solidFill>
                <a:latin typeface="Calibri"/>
                <a:ea typeface="Calibri"/>
                <a:cs typeface="Calibri"/>
                <a:sym typeface="Calibri"/>
              </a:rPr>
              <a:t> </a:t>
            </a:r>
            <a:r>
              <a:rPr lang="en-US" sz="1800" dirty="0" err="1">
                <a:solidFill>
                  <a:schemeClr val="dk1"/>
                </a:solidFill>
                <a:latin typeface="Calibri"/>
                <a:ea typeface="Calibri"/>
                <a:cs typeface="Calibri"/>
                <a:sym typeface="Calibri"/>
              </a:rPr>
              <a:t>인구</a:t>
            </a:r>
            <a:r>
              <a:rPr lang="en-US" sz="1800" dirty="0">
                <a:solidFill>
                  <a:schemeClr val="dk1"/>
                </a:solidFill>
                <a:latin typeface="Calibri"/>
                <a:ea typeface="Calibri"/>
                <a:cs typeface="Calibri"/>
                <a:sym typeface="Calibri"/>
              </a:rPr>
              <a:t> </a:t>
            </a:r>
            <a:r>
              <a:rPr lang="en-US" sz="1800" b="0" i="0" u="none" strike="noStrike" cap="none" dirty="0">
                <a:solidFill>
                  <a:schemeClr val="dk1"/>
                </a:solidFill>
                <a:latin typeface="Calibri"/>
                <a:ea typeface="Calibri"/>
                <a:cs typeface="Calibri"/>
                <a:sym typeface="Calibri"/>
              </a:rPr>
              <a:t>수</a:t>
            </a:r>
            <a:r>
              <a:rPr lang="en-US" sz="1800" dirty="0">
                <a:solidFill>
                  <a:schemeClr val="dk1"/>
                </a:solidFill>
                <a:latin typeface="Calibri"/>
                <a:ea typeface="Calibri"/>
                <a:cs typeface="Calibri"/>
                <a:sym typeface="Calibri"/>
              </a:rPr>
              <a:t> 및</a:t>
            </a:r>
            <a:r>
              <a:rPr lang="en-US" sz="1800" b="0" i="0" u="none" strike="noStrike" cap="none" dirty="0">
                <a:solidFill>
                  <a:schemeClr val="dk1"/>
                </a:solidFill>
                <a:latin typeface="Calibri"/>
                <a:ea typeface="Calibri"/>
                <a:cs typeface="Calibri"/>
                <a:sym typeface="Calibri"/>
              </a:rPr>
              <a:t> </a:t>
            </a:r>
            <a:r>
              <a:rPr lang="en-US" sz="1800" b="0" i="0" u="none" strike="noStrike" cap="none" dirty="0" err="1">
                <a:solidFill>
                  <a:schemeClr val="dk1"/>
                </a:solidFill>
                <a:latin typeface="Calibri"/>
                <a:ea typeface="Calibri"/>
                <a:cs typeface="Calibri"/>
                <a:sym typeface="Calibri"/>
              </a:rPr>
              <a:t>분포</a:t>
            </a:r>
            <a:r>
              <a:rPr lang="en-US" sz="1800" b="0" i="0" u="none" strike="noStrike" cap="none" dirty="0">
                <a:solidFill>
                  <a:schemeClr val="dk1"/>
                </a:solidFill>
                <a:latin typeface="Calibri"/>
                <a:ea typeface="Calibri"/>
                <a:cs typeface="Calibri"/>
                <a:sym typeface="Calibri"/>
              </a:rPr>
              <a:t> </a:t>
            </a:r>
            <a:r>
              <a:rPr lang="en-US" sz="1800" dirty="0" err="1">
                <a:solidFill>
                  <a:schemeClr val="dk1"/>
                </a:solidFill>
                <a:latin typeface="Calibri"/>
                <a:ea typeface="Calibri"/>
                <a:cs typeface="Calibri"/>
                <a:sym typeface="Calibri"/>
              </a:rPr>
              <a:t>형태</a:t>
            </a:r>
            <a:r>
              <a:rPr lang="en-US" sz="1800" b="0" i="0" u="none" strike="noStrike" cap="none" dirty="0">
                <a:solidFill>
                  <a:schemeClr val="dk1"/>
                </a:solidFill>
                <a:latin typeface="Calibri"/>
                <a:ea typeface="Calibri"/>
                <a:cs typeface="Calibri"/>
                <a:sym typeface="Calibri"/>
              </a:rPr>
              <a:t> </a:t>
            </a:r>
            <a:r>
              <a:rPr lang="en-US" sz="1800" b="0" i="0" u="none" strike="noStrike" cap="none" dirty="0" err="1">
                <a:solidFill>
                  <a:schemeClr val="dk1"/>
                </a:solidFill>
                <a:latin typeface="Calibri"/>
                <a:ea typeface="Calibri"/>
                <a:cs typeface="Calibri"/>
                <a:sym typeface="Calibri"/>
              </a:rPr>
              <a:t>확인</a:t>
            </a:r>
            <a:r>
              <a:rPr lang="en-US" sz="1800" dirty="0" err="1">
                <a:solidFill>
                  <a:schemeClr val="dk1"/>
                </a:solidFill>
                <a:latin typeface="Calibri"/>
                <a:ea typeface="Calibri"/>
                <a:cs typeface="Calibri"/>
                <a:sym typeface="Calibri"/>
              </a:rPr>
              <a:t>을</a:t>
            </a:r>
            <a:r>
              <a:rPr lang="en-US" sz="1800" b="0" i="0" u="none" strike="noStrike" cap="none" dirty="0">
                <a:solidFill>
                  <a:schemeClr val="dk1"/>
                </a:solidFill>
                <a:latin typeface="Calibri"/>
                <a:ea typeface="Calibri"/>
                <a:cs typeface="Calibri"/>
                <a:sym typeface="Calibri"/>
              </a:rPr>
              <a:t> </a:t>
            </a:r>
            <a:r>
              <a:rPr lang="en-US" sz="1800" b="0" i="0" u="none" strike="noStrike" cap="none" dirty="0" err="1">
                <a:solidFill>
                  <a:schemeClr val="dk1"/>
                </a:solidFill>
                <a:latin typeface="Calibri"/>
                <a:ea typeface="Calibri"/>
                <a:cs typeface="Calibri"/>
                <a:sym typeface="Calibri"/>
              </a:rPr>
              <a:t>위해</a:t>
            </a:r>
            <a:r>
              <a:rPr lang="en-US" sz="1800" b="0" i="0" u="none" strike="noStrike" cap="none" dirty="0">
                <a:solidFill>
                  <a:schemeClr val="dk1"/>
                </a:solidFill>
                <a:latin typeface="Calibri"/>
                <a:ea typeface="Calibri"/>
                <a:cs typeface="Calibri"/>
                <a:sym typeface="Calibri"/>
              </a:rPr>
              <a:t>  folium </a:t>
            </a:r>
            <a:r>
              <a:rPr lang="en-US" sz="1800" b="0" i="0" u="none" strike="noStrike" cap="none" dirty="0" err="1">
                <a:solidFill>
                  <a:schemeClr val="dk1"/>
                </a:solidFill>
                <a:latin typeface="Calibri"/>
                <a:ea typeface="Calibri"/>
                <a:cs typeface="Calibri"/>
                <a:sym typeface="Calibri"/>
              </a:rPr>
              <a:t>활용</a:t>
            </a:r>
            <a:endParaRPr sz="1800" b="0" i="0" u="none" strike="noStrike" cap="none" dirty="0">
              <a:solidFill>
                <a:schemeClr val="dk1"/>
              </a:solidFill>
              <a:latin typeface="Calibri"/>
              <a:ea typeface="Calibri"/>
              <a:cs typeface="Calibri"/>
              <a:sym typeface="Calibri"/>
            </a:endParaRPr>
          </a:p>
          <a:p>
            <a:pPr marL="0" marR="0" lvl="0" indent="0" algn="l" rtl="0">
              <a:lnSpc>
                <a:spcPct val="150000"/>
              </a:lnSpc>
              <a:spcBef>
                <a:spcPts val="0"/>
              </a:spcBef>
              <a:spcAft>
                <a:spcPts val="0"/>
              </a:spcAft>
              <a:buNone/>
            </a:pPr>
            <a:r>
              <a:rPr lang="en-US" sz="1800" b="0" i="0" u="none" strike="noStrike" cap="none" dirty="0">
                <a:solidFill>
                  <a:schemeClr val="dk1"/>
                </a:solidFill>
                <a:latin typeface="Calibri"/>
                <a:ea typeface="Calibri"/>
                <a:cs typeface="Calibri"/>
                <a:sym typeface="Calibri"/>
              </a:rPr>
              <a:t>     → </a:t>
            </a:r>
            <a:r>
              <a:rPr lang="en-US" sz="1800" b="1" i="0" u="none" strike="noStrike" cap="none" dirty="0" err="1">
                <a:solidFill>
                  <a:srgbClr val="0070C0"/>
                </a:solidFill>
                <a:latin typeface="Calibri"/>
                <a:ea typeface="Calibri"/>
                <a:cs typeface="Calibri"/>
                <a:sym typeface="Calibri"/>
              </a:rPr>
              <a:t>강서구</a:t>
            </a:r>
            <a:r>
              <a:rPr lang="en-US" sz="1800" b="1" i="0" u="none" strike="noStrike" cap="none" dirty="0">
                <a:solidFill>
                  <a:srgbClr val="0070C0"/>
                </a:solidFill>
                <a:latin typeface="Calibri"/>
                <a:ea typeface="Calibri"/>
                <a:cs typeface="Calibri"/>
                <a:sym typeface="Calibri"/>
              </a:rPr>
              <a:t>, </a:t>
            </a:r>
            <a:r>
              <a:rPr lang="en-US" sz="1800" b="1" i="0" u="none" strike="noStrike" cap="none" dirty="0" err="1">
                <a:solidFill>
                  <a:srgbClr val="0070C0"/>
                </a:solidFill>
                <a:latin typeface="Calibri"/>
                <a:ea typeface="Calibri"/>
                <a:cs typeface="Calibri"/>
                <a:sym typeface="Calibri"/>
              </a:rPr>
              <a:t>노원구에</a:t>
            </a:r>
            <a:r>
              <a:rPr lang="en-US" sz="1800" b="1" i="0" u="none" strike="noStrike" cap="none" dirty="0">
                <a:solidFill>
                  <a:srgbClr val="0070C0"/>
                </a:solidFill>
                <a:latin typeface="Calibri"/>
                <a:ea typeface="Calibri"/>
                <a:cs typeface="Calibri"/>
                <a:sym typeface="Calibri"/>
              </a:rPr>
              <a:t> </a:t>
            </a:r>
            <a:r>
              <a:rPr lang="en-US" sz="1800" b="1" dirty="0" err="1">
                <a:solidFill>
                  <a:srgbClr val="0070C0"/>
                </a:solidFill>
                <a:latin typeface="Calibri"/>
                <a:ea typeface="Calibri"/>
                <a:cs typeface="Calibri"/>
                <a:sym typeface="Calibri"/>
              </a:rPr>
              <a:t>가장</a:t>
            </a:r>
            <a:r>
              <a:rPr lang="en-US" sz="1800" b="1" dirty="0">
                <a:solidFill>
                  <a:srgbClr val="0070C0"/>
                </a:solidFill>
                <a:latin typeface="Calibri"/>
                <a:ea typeface="Calibri"/>
                <a:cs typeface="Calibri"/>
                <a:sym typeface="Calibri"/>
              </a:rPr>
              <a:t> </a:t>
            </a:r>
            <a:r>
              <a:rPr lang="en-US" sz="1800" b="1" i="0" u="none" strike="noStrike" cap="none" dirty="0" err="1">
                <a:solidFill>
                  <a:srgbClr val="0070C0"/>
                </a:solidFill>
                <a:latin typeface="Calibri"/>
                <a:ea typeface="Calibri"/>
                <a:cs typeface="Calibri"/>
                <a:sym typeface="Calibri"/>
              </a:rPr>
              <a:t>장애인</a:t>
            </a:r>
            <a:r>
              <a:rPr lang="en-US" sz="1800" b="1" i="0" u="none" strike="noStrike" cap="none" dirty="0">
                <a:solidFill>
                  <a:srgbClr val="0070C0"/>
                </a:solidFill>
                <a:latin typeface="Calibri"/>
                <a:ea typeface="Calibri"/>
                <a:cs typeface="Calibri"/>
                <a:sym typeface="Calibri"/>
              </a:rPr>
              <a:t> </a:t>
            </a:r>
            <a:r>
              <a:rPr lang="en-US" sz="1800" b="1" i="0" u="none" strike="noStrike" cap="none" dirty="0" err="1">
                <a:solidFill>
                  <a:srgbClr val="0070C0"/>
                </a:solidFill>
                <a:latin typeface="Calibri"/>
                <a:ea typeface="Calibri"/>
                <a:cs typeface="Calibri"/>
                <a:sym typeface="Calibri"/>
              </a:rPr>
              <a:t>등록자</a:t>
            </a:r>
            <a:r>
              <a:rPr lang="en-US" sz="1800" b="1" i="0" u="none" strike="noStrike" cap="none" dirty="0">
                <a:solidFill>
                  <a:srgbClr val="0070C0"/>
                </a:solidFill>
                <a:latin typeface="Calibri"/>
                <a:ea typeface="Calibri"/>
                <a:cs typeface="Calibri"/>
                <a:sym typeface="Calibri"/>
              </a:rPr>
              <a:t> </a:t>
            </a:r>
            <a:r>
              <a:rPr lang="en-US" sz="1800" b="1" i="0" u="none" strike="noStrike" cap="none" dirty="0" err="1">
                <a:solidFill>
                  <a:srgbClr val="0070C0"/>
                </a:solidFill>
                <a:latin typeface="Calibri"/>
                <a:ea typeface="Calibri"/>
                <a:cs typeface="Calibri"/>
                <a:sym typeface="Calibri"/>
              </a:rPr>
              <a:t>수가</a:t>
            </a:r>
            <a:r>
              <a:rPr lang="en-US" sz="1800" b="1" i="0" u="none" strike="noStrike" cap="none" dirty="0">
                <a:solidFill>
                  <a:srgbClr val="0070C0"/>
                </a:solidFill>
                <a:latin typeface="Calibri"/>
                <a:ea typeface="Calibri"/>
                <a:cs typeface="Calibri"/>
                <a:sym typeface="Calibri"/>
              </a:rPr>
              <a:t> </a:t>
            </a:r>
            <a:r>
              <a:rPr lang="en-US" sz="1800" b="1" i="0" u="none" strike="noStrike" cap="none" dirty="0" err="1">
                <a:solidFill>
                  <a:srgbClr val="0070C0"/>
                </a:solidFill>
                <a:latin typeface="Calibri"/>
                <a:ea typeface="Calibri"/>
                <a:cs typeface="Calibri"/>
                <a:sym typeface="Calibri"/>
              </a:rPr>
              <a:t>많고</a:t>
            </a:r>
            <a:r>
              <a:rPr lang="en-US" sz="1800" b="1" i="0" u="none" strike="noStrike" cap="none" dirty="0">
                <a:solidFill>
                  <a:srgbClr val="0070C0"/>
                </a:solidFill>
                <a:latin typeface="Calibri"/>
                <a:ea typeface="Calibri"/>
                <a:cs typeface="Calibri"/>
                <a:sym typeface="Calibri"/>
              </a:rPr>
              <a:t>, </a:t>
            </a:r>
            <a:r>
              <a:rPr lang="en-US" sz="1800" b="1" i="0" u="none" strike="noStrike" cap="none" dirty="0" err="1">
                <a:solidFill>
                  <a:srgbClr val="0070C0"/>
                </a:solidFill>
                <a:latin typeface="Calibri"/>
                <a:ea typeface="Calibri"/>
                <a:cs typeface="Calibri"/>
                <a:sym typeface="Calibri"/>
              </a:rPr>
              <a:t>은평구가</a:t>
            </a:r>
            <a:r>
              <a:rPr lang="en-US" sz="1800" b="1" i="0" u="none" strike="noStrike" cap="none" dirty="0">
                <a:solidFill>
                  <a:srgbClr val="0070C0"/>
                </a:solidFill>
                <a:latin typeface="Calibri"/>
                <a:ea typeface="Calibri"/>
                <a:cs typeface="Calibri"/>
                <a:sym typeface="Calibri"/>
              </a:rPr>
              <a:t> </a:t>
            </a:r>
            <a:r>
              <a:rPr lang="en-US" sz="1800" b="1" i="0" u="none" strike="noStrike" cap="none" dirty="0" err="1">
                <a:solidFill>
                  <a:srgbClr val="0070C0"/>
                </a:solidFill>
                <a:latin typeface="Calibri"/>
                <a:ea typeface="Calibri"/>
                <a:cs typeface="Calibri"/>
                <a:sym typeface="Calibri"/>
              </a:rPr>
              <a:t>뒤를</a:t>
            </a:r>
            <a:r>
              <a:rPr lang="en-US" sz="1800" b="1" i="0" u="none" strike="noStrike" cap="none" dirty="0">
                <a:solidFill>
                  <a:srgbClr val="0070C0"/>
                </a:solidFill>
                <a:latin typeface="Calibri"/>
                <a:ea typeface="Calibri"/>
                <a:cs typeface="Calibri"/>
                <a:sym typeface="Calibri"/>
              </a:rPr>
              <a:t> </a:t>
            </a:r>
            <a:r>
              <a:rPr lang="en-US" sz="1800" b="1" i="0" u="none" strike="noStrike" cap="none" dirty="0" err="1">
                <a:solidFill>
                  <a:srgbClr val="0070C0"/>
                </a:solidFill>
                <a:latin typeface="Calibri"/>
                <a:ea typeface="Calibri"/>
                <a:cs typeface="Calibri"/>
                <a:sym typeface="Calibri"/>
              </a:rPr>
              <a:t>이음</a:t>
            </a:r>
            <a:endParaRPr sz="1800" b="1" i="0" u="none" strike="noStrike" cap="none" dirty="0">
              <a:solidFill>
                <a:srgbClr val="0070C0"/>
              </a:solidFill>
              <a:latin typeface="Calibri"/>
              <a:ea typeface="Calibri"/>
              <a:cs typeface="Calibri"/>
              <a:sym typeface="Calibri"/>
            </a:endParaRPr>
          </a:p>
        </p:txBody>
      </p:sp>
      <p:sp>
        <p:nvSpPr>
          <p:cNvPr id="222" name="Google Shape;222;g116e922a2d1_11_57"/>
          <p:cNvSpPr txBox="1"/>
          <p:nvPr/>
        </p:nvSpPr>
        <p:spPr>
          <a:xfrm>
            <a:off x="1068696" y="550725"/>
            <a:ext cx="3918706" cy="58473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3200" b="1" i="0" u="none" strike="noStrike" cap="none">
                <a:solidFill>
                  <a:schemeClr val="dk1"/>
                </a:solidFill>
                <a:latin typeface="Calibri"/>
                <a:ea typeface="Calibri"/>
                <a:cs typeface="Calibri"/>
                <a:sym typeface="Calibri"/>
              </a:rPr>
              <a:t>데이터 분석 | 시각화</a:t>
            </a:r>
            <a:endParaRPr sz="3200" b="1" i="0" u="none" strike="noStrike" cap="none">
              <a:solidFill>
                <a:schemeClr val="dk1"/>
              </a:solidFill>
              <a:latin typeface="Calibri"/>
              <a:ea typeface="Calibri"/>
              <a:cs typeface="Calibri"/>
              <a:sym typeface="Calibri"/>
            </a:endParaRPr>
          </a:p>
        </p:txBody>
      </p:sp>
      <p:pic>
        <p:nvPicPr>
          <p:cNvPr id="223" name="Google Shape;223;g116e922a2d1_11_57"/>
          <p:cNvPicPr preferRelativeResize="0"/>
          <p:nvPr/>
        </p:nvPicPr>
        <p:blipFill rotWithShape="1">
          <a:blip r:embed="rId5">
            <a:alphaModFix/>
          </a:blip>
          <a:srcRect/>
          <a:stretch/>
        </p:blipFill>
        <p:spPr>
          <a:xfrm>
            <a:off x="0" y="550725"/>
            <a:ext cx="954024" cy="477001"/>
          </a:xfrm>
          <a:prstGeom prst="rect">
            <a:avLst/>
          </a:prstGeom>
          <a:noFill/>
          <a:ln>
            <a:noFill/>
          </a:ln>
        </p:spPr>
      </p:pic>
      <p:sp>
        <p:nvSpPr>
          <p:cNvPr id="224" name="Google Shape;224;g116e922a2d1_11_57"/>
          <p:cNvSpPr txBox="1"/>
          <p:nvPr/>
        </p:nvSpPr>
        <p:spPr>
          <a:xfrm>
            <a:off x="1068696" y="1378364"/>
            <a:ext cx="12101400" cy="477000"/>
          </a:xfrm>
          <a:prstGeom prst="rect">
            <a:avLst/>
          </a:prstGeom>
          <a:noFill/>
          <a:ln>
            <a:noFill/>
          </a:ln>
        </p:spPr>
        <p:txBody>
          <a:bodyPr spcFirstLastPara="1" wrap="square" lIns="91425" tIns="45700" rIns="91425" bIns="45700" anchor="t" anchorCtr="0">
            <a:spAutoFit/>
          </a:bodyPr>
          <a:lstStyle/>
          <a:p>
            <a:pPr marL="342900" marR="0" lvl="0" indent="-342900" algn="l" rtl="0">
              <a:lnSpc>
                <a:spcPct val="100000"/>
              </a:lnSpc>
              <a:spcBef>
                <a:spcPts val="0"/>
              </a:spcBef>
              <a:spcAft>
                <a:spcPts val="0"/>
              </a:spcAft>
              <a:buClr>
                <a:srgbClr val="000000"/>
              </a:buClr>
              <a:buSzPts val="1800"/>
              <a:buFont typeface="Noto Sans Symbols"/>
              <a:buChar char="✔"/>
            </a:pPr>
            <a:r>
              <a:rPr lang="en-US" sz="2500" b="0" i="0" u="none" strike="noStrike" cap="none" dirty="0" err="1">
                <a:solidFill>
                  <a:srgbClr val="000000"/>
                </a:solidFill>
                <a:latin typeface="Arial"/>
                <a:ea typeface="Arial"/>
                <a:cs typeface="Arial"/>
                <a:sym typeface="Arial"/>
              </a:rPr>
              <a:t>가설</a:t>
            </a:r>
            <a:r>
              <a:rPr lang="en-US" sz="2500" b="0" i="0" u="none" strike="noStrike" cap="none" dirty="0">
                <a:solidFill>
                  <a:srgbClr val="000000"/>
                </a:solidFill>
                <a:latin typeface="Arial"/>
                <a:ea typeface="Arial"/>
                <a:cs typeface="Arial"/>
                <a:sym typeface="Arial"/>
              </a:rPr>
              <a:t> : 구 </a:t>
            </a:r>
            <a:r>
              <a:rPr lang="en-US" sz="2500" b="0" i="0" u="none" strike="noStrike" cap="none" dirty="0" err="1">
                <a:solidFill>
                  <a:srgbClr val="000000"/>
                </a:solidFill>
                <a:latin typeface="Arial"/>
                <a:ea typeface="Arial"/>
                <a:cs typeface="Arial"/>
                <a:sym typeface="Arial"/>
              </a:rPr>
              <a:t>별로</a:t>
            </a:r>
            <a:r>
              <a:rPr lang="en-US" sz="2500" b="0" i="0" u="none" strike="noStrike" cap="none" dirty="0">
                <a:solidFill>
                  <a:srgbClr val="000000"/>
                </a:solidFill>
                <a:latin typeface="Arial"/>
                <a:ea typeface="Arial"/>
                <a:cs typeface="Arial"/>
                <a:sym typeface="Arial"/>
              </a:rPr>
              <a:t> </a:t>
            </a:r>
            <a:r>
              <a:rPr lang="en-US" sz="2500" b="0" i="0" u="none" strike="noStrike" cap="none" dirty="0" err="1">
                <a:solidFill>
                  <a:srgbClr val="000000"/>
                </a:solidFill>
                <a:latin typeface="Arial"/>
                <a:ea typeface="Arial"/>
                <a:cs typeface="Arial"/>
                <a:sym typeface="Arial"/>
              </a:rPr>
              <a:t>등록된</a:t>
            </a:r>
            <a:r>
              <a:rPr lang="en-US" sz="2500" b="0" i="0" u="none" strike="noStrike" cap="none" dirty="0">
                <a:solidFill>
                  <a:srgbClr val="000000"/>
                </a:solidFill>
                <a:latin typeface="Arial"/>
                <a:ea typeface="Arial"/>
                <a:cs typeface="Arial"/>
                <a:sym typeface="Arial"/>
              </a:rPr>
              <a:t> </a:t>
            </a:r>
            <a:r>
              <a:rPr lang="en-US" sz="2500" b="0" i="0" u="none" strike="noStrike" cap="none" dirty="0" err="1">
                <a:solidFill>
                  <a:srgbClr val="000000"/>
                </a:solidFill>
                <a:latin typeface="Arial"/>
                <a:ea typeface="Arial"/>
                <a:cs typeface="Arial"/>
                <a:sym typeface="Arial"/>
              </a:rPr>
              <a:t>장애인</a:t>
            </a:r>
            <a:r>
              <a:rPr lang="en-US" sz="2500" b="0" i="0" u="none" strike="noStrike" cap="none" dirty="0">
                <a:solidFill>
                  <a:srgbClr val="000000"/>
                </a:solidFill>
                <a:latin typeface="Arial"/>
                <a:ea typeface="Arial"/>
                <a:cs typeface="Arial"/>
                <a:sym typeface="Arial"/>
              </a:rPr>
              <a:t> </a:t>
            </a:r>
            <a:r>
              <a:rPr lang="en-US" sz="2500" b="0" i="0" u="none" strike="noStrike" cap="none" dirty="0" err="1">
                <a:solidFill>
                  <a:srgbClr val="000000"/>
                </a:solidFill>
                <a:latin typeface="Arial"/>
                <a:ea typeface="Arial"/>
                <a:cs typeface="Arial"/>
                <a:sym typeface="Arial"/>
              </a:rPr>
              <a:t>수가</a:t>
            </a:r>
            <a:r>
              <a:rPr lang="en-US" sz="2500" b="0" i="0" u="none" strike="noStrike" cap="none" dirty="0">
                <a:solidFill>
                  <a:srgbClr val="000000"/>
                </a:solidFill>
                <a:latin typeface="Arial"/>
                <a:ea typeface="Arial"/>
                <a:cs typeface="Arial"/>
                <a:sym typeface="Arial"/>
              </a:rPr>
              <a:t> </a:t>
            </a:r>
            <a:r>
              <a:rPr lang="en-US" sz="2500" b="0" i="0" u="none" strike="noStrike" cap="none" dirty="0" err="1">
                <a:solidFill>
                  <a:srgbClr val="000000"/>
                </a:solidFill>
                <a:latin typeface="Arial"/>
                <a:ea typeface="Arial"/>
                <a:cs typeface="Arial"/>
                <a:sym typeface="Arial"/>
              </a:rPr>
              <a:t>많을수록</a:t>
            </a:r>
            <a:r>
              <a:rPr lang="en-US" sz="2500" b="0" i="0" u="none" strike="noStrike" cap="none" dirty="0">
                <a:solidFill>
                  <a:srgbClr val="000000"/>
                </a:solidFill>
                <a:latin typeface="Arial"/>
                <a:ea typeface="Arial"/>
                <a:cs typeface="Arial"/>
                <a:sym typeface="Arial"/>
              </a:rPr>
              <a:t> </a:t>
            </a:r>
            <a:r>
              <a:rPr lang="en-US" sz="2500" b="0" i="0" u="none" strike="noStrike" cap="none" dirty="0" err="1">
                <a:solidFill>
                  <a:srgbClr val="000000"/>
                </a:solidFill>
                <a:latin typeface="Arial"/>
                <a:ea typeface="Arial"/>
                <a:cs typeface="Arial"/>
                <a:sym typeface="Arial"/>
              </a:rPr>
              <a:t>해당</a:t>
            </a:r>
            <a:r>
              <a:rPr lang="en-US" sz="2500" b="0" i="0" u="none" strike="noStrike" cap="none" dirty="0">
                <a:solidFill>
                  <a:srgbClr val="000000"/>
                </a:solidFill>
                <a:latin typeface="Arial"/>
                <a:ea typeface="Arial"/>
                <a:cs typeface="Arial"/>
                <a:sym typeface="Arial"/>
              </a:rPr>
              <a:t> </a:t>
            </a:r>
            <a:r>
              <a:rPr lang="en-US" sz="2500" b="0" i="0" u="none" strike="noStrike" cap="none" dirty="0" err="1">
                <a:solidFill>
                  <a:srgbClr val="000000"/>
                </a:solidFill>
                <a:latin typeface="Arial"/>
                <a:ea typeface="Arial"/>
                <a:cs typeface="Arial"/>
                <a:sym typeface="Arial"/>
              </a:rPr>
              <a:t>구별</a:t>
            </a:r>
            <a:r>
              <a:rPr lang="en-US" sz="2500" b="0" i="0" u="none" strike="noStrike" cap="none" dirty="0">
                <a:solidFill>
                  <a:srgbClr val="000000"/>
                </a:solidFill>
                <a:latin typeface="Arial"/>
                <a:ea typeface="Arial"/>
                <a:cs typeface="Arial"/>
                <a:sym typeface="Arial"/>
              </a:rPr>
              <a:t> </a:t>
            </a:r>
            <a:r>
              <a:rPr lang="en-US" sz="2500" b="0" i="0" u="none" strike="noStrike" cap="none" dirty="0" err="1">
                <a:solidFill>
                  <a:srgbClr val="000000"/>
                </a:solidFill>
                <a:latin typeface="Arial"/>
                <a:ea typeface="Arial"/>
                <a:cs typeface="Arial"/>
                <a:sym typeface="Arial"/>
              </a:rPr>
              <a:t>편의시설도</a:t>
            </a:r>
            <a:r>
              <a:rPr lang="en-US" sz="2500" b="0" i="0" u="none" strike="noStrike" cap="none" dirty="0">
                <a:solidFill>
                  <a:srgbClr val="000000"/>
                </a:solidFill>
                <a:latin typeface="Arial"/>
                <a:ea typeface="Arial"/>
                <a:cs typeface="Arial"/>
                <a:sym typeface="Arial"/>
              </a:rPr>
              <a:t> </a:t>
            </a:r>
            <a:r>
              <a:rPr lang="en-US" sz="2500" b="0" i="0" u="none" strike="noStrike" cap="none" dirty="0" err="1">
                <a:solidFill>
                  <a:srgbClr val="000000"/>
                </a:solidFill>
                <a:latin typeface="Arial"/>
                <a:ea typeface="Arial"/>
                <a:cs typeface="Arial"/>
                <a:sym typeface="Arial"/>
              </a:rPr>
              <a:t>많을</a:t>
            </a:r>
            <a:r>
              <a:rPr lang="en-US" sz="2500" b="0" i="0" u="none" strike="noStrike" cap="none" dirty="0">
                <a:solidFill>
                  <a:srgbClr val="000000"/>
                </a:solidFill>
                <a:latin typeface="Arial"/>
                <a:ea typeface="Arial"/>
                <a:cs typeface="Arial"/>
                <a:sym typeface="Arial"/>
              </a:rPr>
              <a:t> </a:t>
            </a:r>
            <a:r>
              <a:rPr lang="en-US" sz="2500" b="0" i="0" u="none" strike="noStrike" cap="none" dirty="0" err="1">
                <a:solidFill>
                  <a:srgbClr val="000000"/>
                </a:solidFill>
                <a:latin typeface="Arial"/>
                <a:ea typeface="Arial"/>
                <a:cs typeface="Arial"/>
                <a:sym typeface="Arial"/>
              </a:rPr>
              <a:t>것이다</a:t>
            </a:r>
            <a:endParaRPr sz="2500" b="0" i="0" u="none" strike="noStrike" cap="none" dirty="0">
              <a:solidFill>
                <a:schemeClr val="dk1"/>
              </a:solidFill>
              <a:latin typeface="Calibri"/>
              <a:ea typeface="Calibri"/>
              <a:cs typeface="Calibri"/>
              <a:sym typeface="Calibri"/>
            </a:endParaRPr>
          </a:p>
        </p:txBody>
      </p:sp>
      <p:sp>
        <p:nvSpPr>
          <p:cNvPr id="225" name="Google Shape;225;g116e922a2d1_11_57"/>
          <p:cNvSpPr txBox="1"/>
          <p:nvPr/>
        </p:nvSpPr>
        <p:spPr>
          <a:xfrm>
            <a:off x="1068696" y="2539305"/>
            <a:ext cx="5687700" cy="4464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300"/>
              <a:buFont typeface="Arial"/>
              <a:buNone/>
            </a:pPr>
            <a:r>
              <a:rPr lang="en-US" sz="2300" b="1" i="0" u="none" strike="noStrike" cap="none">
                <a:solidFill>
                  <a:schemeClr val="dk1"/>
                </a:solidFill>
                <a:latin typeface="Calibri"/>
                <a:ea typeface="Calibri"/>
                <a:cs typeface="Calibri"/>
                <a:sym typeface="Calibri"/>
              </a:rPr>
              <a:t>STEP 1. 구 별 장애인 등록자 수 맵핑</a:t>
            </a:r>
            <a:endParaRPr sz="2300" b="1" i="0" u="none" strike="noStrike" cap="none">
              <a:solidFill>
                <a:srgbClr val="000000"/>
              </a:solidFill>
              <a:latin typeface="Arial"/>
              <a:ea typeface="Arial"/>
              <a:cs typeface="Arial"/>
              <a:sym typeface="Arial"/>
            </a:endParaRPr>
          </a:p>
        </p:txBody>
      </p:sp>
      <p:pic>
        <p:nvPicPr>
          <p:cNvPr id="228" name="Google Shape;228;g116e922a2d1_11_57" descr="지도이(가) 표시된 사진&#10;&#10;자동 생성된 설명"/>
          <p:cNvPicPr preferRelativeResize="0"/>
          <p:nvPr/>
        </p:nvPicPr>
        <p:blipFill rotWithShape="1">
          <a:blip r:embed="rId6">
            <a:alphaModFix/>
          </a:blip>
          <a:srcRect l="4066"/>
          <a:stretch/>
        </p:blipFill>
        <p:spPr>
          <a:xfrm>
            <a:off x="1391640" y="4612340"/>
            <a:ext cx="6945087" cy="4193014"/>
          </a:xfrm>
          <a:prstGeom prst="rect">
            <a:avLst/>
          </a:prstGeom>
          <a:noFill/>
          <a:ln w="9525" cap="flat" cmpd="sng">
            <a:solidFill>
              <a:schemeClr val="dk1"/>
            </a:solidFill>
            <a:prstDash val="solid"/>
            <a:round/>
            <a:headEnd type="none" w="sm" len="sm"/>
            <a:tailEnd type="none" w="sm" len="sm"/>
          </a:ln>
          <a:effectLst>
            <a:outerShdw blurRad="50800" dist="38100" dir="2700000" algn="tl" rotWithShape="0">
              <a:srgbClr val="000000">
                <a:alpha val="40000"/>
              </a:srgbClr>
            </a:outerShdw>
          </a:effectLst>
        </p:spPr>
      </p:pic>
      <p:sp>
        <p:nvSpPr>
          <p:cNvPr id="229" name="Google Shape;229;g116e922a2d1_11_57"/>
          <p:cNvSpPr/>
          <p:nvPr/>
        </p:nvSpPr>
        <p:spPr>
          <a:xfrm>
            <a:off x="1504049" y="4756742"/>
            <a:ext cx="1524000" cy="5625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dk1"/>
                </a:solidFill>
                <a:latin typeface="Calibri"/>
                <a:ea typeface="Calibri"/>
                <a:cs typeface="Calibri"/>
                <a:sym typeface="Calibri"/>
              </a:rPr>
              <a:t>장애인 등록자수 (6구간 표시) </a:t>
            </a:r>
            <a:endParaRPr/>
          </a:p>
        </p:txBody>
      </p:sp>
      <p:sp>
        <p:nvSpPr>
          <p:cNvPr id="16" name="Google Shape;242;g116e922a2d1_11_74">
            <a:extLst>
              <a:ext uri="{FF2B5EF4-FFF2-40B4-BE49-F238E27FC236}">
                <a16:creationId xmlns:a16="http://schemas.microsoft.com/office/drawing/2014/main" id="{466C2DEF-C6C5-4859-9779-3655BF09FF3C}"/>
              </a:ext>
            </a:extLst>
          </p:cNvPr>
          <p:cNvSpPr txBox="1"/>
          <p:nvPr/>
        </p:nvSpPr>
        <p:spPr>
          <a:xfrm>
            <a:off x="9429378" y="2521596"/>
            <a:ext cx="6289223" cy="4464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300"/>
              <a:buFont typeface="Arial"/>
              <a:buNone/>
            </a:pPr>
            <a:r>
              <a:rPr lang="en-US" sz="2300" b="1" i="0" u="none" strike="noStrike" cap="none" dirty="0">
                <a:solidFill>
                  <a:schemeClr val="dk1"/>
                </a:solidFill>
                <a:latin typeface="Calibri"/>
                <a:ea typeface="Calibri"/>
                <a:cs typeface="Calibri"/>
                <a:sym typeface="Calibri"/>
              </a:rPr>
              <a:t>STEP 2. 구 </a:t>
            </a:r>
            <a:r>
              <a:rPr lang="ko-KR" altLang="en-US" sz="2300" b="1" i="0" u="none" strike="noStrike" cap="none" dirty="0">
                <a:solidFill>
                  <a:schemeClr val="dk1"/>
                </a:solidFill>
                <a:latin typeface="Calibri"/>
                <a:ea typeface="Calibri"/>
                <a:cs typeface="Calibri"/>
                <a:sym typeface="Calibri"/>
              </a:rPr>
              <a:t>별 </a:t>
            </a:r>
            <a:r>
              <a:rPr lang="en-US" sz="2300" b="1" i="0" u="none" strike="noStrike" cap="none" dirty="0">
                <a:solidFill>
                  <a:schemeClr val="dk1"/>
                </a:solidFill>
                <a:latin typeface="Calibri"/>
                <a:ea typeface="Calibri"/>
                <a:cs typeface="Calibri"/>
                <a:sym typeface="Calibri"/>
              </a:rPr>
              <a:t>총 </a:t>
            </a:r>
            <a:r>
              <a:rPr lang="en-US" sz="2300" b="1" i="0" u="none" strike="noStrike" cap="none" dirty="0" err="1">
                <a:solidFill>
                  <a:schemeClr val="dk1"/>
                </a:solidFill>
                <a:latin typeface="Calibri"/>
                <a:ea typeface="Calibri"/>
                <a:cs typeface="Calibri"/>
                <a:sym typeface="Calibri"/>
              </a:rPr>
              <a:t>편의시설</a:t>
            </a:r>
            <a:r>
              <a:rPr lang="en-US" sz="2300" b="1" i="0" u="none" strike="noStrike" cap="none" dirty="0">
                <a:solidFill>
                  <a:schemeClr val="dk1"/>
                </a:solidFill>
                <a:latin typeface="Calibri"/>
                <a:ea typeface="Calibri"/>
                <a:cs typeface="Calibri"/>
                <a:sym typeface="Calibri"/>
              </a:rPr>
              <a:t> </a:t>
            </a:r>
            <a:r>
              <a:rPr lang="en-US" sz="2300" b="1" i="0" u="none" strike="noStrike" cap="none" dirty="0" err="1">
                <a:solidFill>
                  <a:schemeClr val="dk1"/>
                </a:solidFill>
                <a:latin typeface="Calibri"/>
                <a:ea typeface="Calibri"/>
                <a:cs typeface="Calibri"/>
                <a:sym typeface="Calibri"/>
              </a:rPr>
              <a:t>분포량</a:t>
            </a:r>
            <a:r>
              <a:rPr lang="en-US" sz="2300" b="1" i="0" u="none" strike="noStrike" cap="none" dirty="0">
                <a:solidFill>
                  <a:schemeClr val="dk1"/>
                </a:solidFill>
                <a:latin typeface="Calibri"/>
                <a:ea typeface="Calibri"/>
                <a:cs typeface="Calibri"/>
                <a:sym typeface="Calibri"/>
              </a:rPr>
              <a:t> </a:t>
            </a:r>
            <a:r>
              <a:rPr lang="ko-KR" altLang="en-US" sz="2300" b="1" dirty="0">
                <a:solidFill>
                  <a:schemeClr val="dk1"/>
                </a:solidFill>
                <a:latin typeface="Calibri"/>
                <a:ea typeface="Calibri"/>
                <a:cs typeface="Calibri"/>
                <a:sym typeface="Calibri"/>
              </a:rPr>
              <a:t>맵핑</a:t>
            </a:r>
            <a:endParaRPr sz="2300" b="1" i="0" u="none" strike="noStrike" cap="none" dirty="0">
              <a:solidFill>
                <a:srgbClr val="000000"/>
              </a:solidFill>
              <a:latin typeface="Arial"/>
              <a:ea typeface="Arial"/>
              <a:cs typeface="Arial"/>
              <a:sym typeface="Arial"/>
            </a:endParaRPr>
          </a:p>
        </p:txBody>
      </p:sp>
      <p:sp>
        <p:nvSpPr>
          <p:cNvPr id="17" name="Google Shape;243;g116e922a2d1_11_74">
            <a:extLst>
              <a:ext uri="{FF2B5EF4-FFF2-40B4-BE49-F238E27FC236}">
                <a16:creationId xmlns:a16="http://schemas.microsoft.com/office/drawing/2014/main" id="{C5F7A70A-753F-443D-B111-3D0323FC7A33}"/>
              </a:ext>
            </a:extLst>
          </p:cNvPr>
          <p:cNvSpPr txBox="1"/>
          <p:nvPr/>
        </p:nvSpPr>
        <p:spPr>
          <a:xfrm>
            <a:off x="9429378" y="3048136"/>
            <a:ext cx="7639800" cy="1200600"/>
          </a:xfrm>
          <a:prstGeom prst="rect">
            <a:avLst/>
          </a:prstGeom>
          <a:noFill/>
          <a:ln>
            <a:noFill/>
          </a:ln>
        </p:spPr>
        <p:txBody>
          <a:bodyPr spcFirstLastPara="1" wrap="square" lIns="91425" tIns="45700" rIns="91425" bIns="45700" anchor="t" anchorCtr="0">
            <a:spAutoFit/>
          </a:bodyPr>
          <a:lstStyle/>
          <a:p>
            <a:pPr marL="285750" marR="0" lvl="0" indent="-285750" algn="l" rtl="0">
              <a:lnSpc>
                <a:spcPct val="150000"/>
              </a:lnSpc>
              <a:spcBef>
                <a:spcPts val="0"/>
              </a:spcBef>
              <a:spcAft>
                <a:spcPts val="0"/>
              </a:spcAft>
              <a:buClr>
                <a:srgbClr val="000000"/>
              </a:buClr>
              <a:buSzPts val="1800"/>
              <a:buFont typeface="Arial"/>
              <a:buChar char="•"/>
            </a:pPr>
            <a:r>
              <a:rPr lang="en-US" sz="1800" b="0" i="0" u="none" strike="noStrike" cap="none" dirty="0">
                <a:solidFill>
                  <a:schemeClr val="dk1"/>
                </a:solidFill>
                <a:latin typeface="Calibri"/>
                <a:ea typeface="Calibri"/>
                <a:cs typeface="Calibri"/>
                <a:sym typeface="Calibri"/>
              </a:rPr>
              <a:t>총 </a:t>
            </a:r>
            <a:r>
              <a:rPr lang="en-US" sz="1800" b="0" i="0" u="none" strike="noStrike" cap="none" dirty="0" err="1">
                <a:solidFill>
                  <a:schemeClr val="dk1"/>
                </a:solidFill>
                <a:latin typeface="Calibri"/>
                <a:ea typeface="Calibri"/>
                <a:cs typeface="Calibri"/>
                <a:sym typeface="Calibri"/>
              </a:rPr>
              <a:t>편의시설은</a:t>
            </a:r>
            <a:r>
              <a:rPr lang="en-US" sz="1800" b="0" i="0" u="none" strike="noStrike" cap="none" dirty="0">
                <a:solidFill>
                  <a:schemeClr val="dk1"/>
                </a:solidFill>
                <a:latin typeface="Calibri"/>
                <a:ea typeface="Calibri"/>
                <a:cs typeface="Calibri"/>
                <a:sym typeface="Calibri"/>
              </a:rPr>
              <a:t> “</a:t>
            </a:r>
            <a:r>
              <a:rPr lang="en-US" sz="1800" b="0" i="0" u="none" strike="noStrike" cap="none" dirty="0" err="1">
                <a:solidFill>
                  <a:schemeClr val="dk1"/>
                </a:solidFill>
                <a:latin typeface="Calibri"/>
                <a:ea typeface="Calibri"/>
                <a:cs typeface="Calibri"/>
                <a:sym typeface="Calibri"/>
              </a:rPr>
              <a:t>주차장</a:t>
            </a:r>
            <a:r>
              <a:rPr lang="en-US" sz="1800" b="0" i="0" u="none" strike="noStrike" cap="none" dirty="0">
                <a:solidFill>
                  <a:schemeClr val="dk1"/>
                </a:solidFill>
                <a:latin typeface="Calibri"/>
                <a:ea typeface="Calibri"/>
                <a:cs typeface="Calibri"/>
                <a:sym typeface="Calibri"/>
              </a:rPr>
              <a:t> + </a:t>
            </a:r>
            <a:r>
              <a:rPr lang="en-US" sz="1800" b="0" i="0" u="none" strike="noStrike" cap="none" dirty="0" err="1">
                <a:solidFill>
                  <a:schemeClr val="dk1"/>
                </a:solidFill>
                <a:latin typeface="Calibri"/>
                <a:ea typeface="Calibri"/>
                <a:cs typeface="Calibri"/>
                <a:sym typeface="Calibri"/>
              </a:rPr>
              <a:t>지하철</a:t>
            </a:r>
            <a:r>
              <a:rPr lang="en-US" sz="1800" b="0" i="0" u="none" strike="noStrike" cap="none" dirty="0">
                <a:solidFill>
                  <a:schemeClr val="dk1"/>
                </a:solidFill>
                <a:latin typeface="Calibri"/>
                <a:ea typeface="Calibri"/>
                <a:cs typeface="Calibri"/>
                <a:sym typeface="Calibri"/>
              </a:rPr>
              <a:t> + </a:t>
            </a:r>
            <a:r>
              <a:rPr lang="en-US" sz="1800" b="0" i="0" u="none" strike="noStrike" cap="none" dirty="0" err="1">
                <a:solidFill>
                  <a:schemeClr val="dk1"/>
                </a:solidFill>
                <a:latin typeface="Calibri"/>
                <a:ea typeface="Calibri"/>
                <a:cs typeface="Calibri"/>
                <a:sym typeface="Calibri"/>
              </a:rPr>
              <a:t>관광편의시설</a:t>
            </a:r>
            <a:r>
              <a:rPr lang="en-US" sz="1800" b="0" i="0" u="none" strike="noStrike" cap="none" dirty="0">
                <a:solidFill>
                  <a:schemeClr val="dk1"/>
                </a:solidFill>
                <a:latin typeface="Calibri"/>
                <a:ea typeface="Calibri"/>
                <a:cs typeface="Calibri"/>
                <a:sym typeface="Calibri"/>
              </a:rPr>
              <a:t> + </a:t>
            </a:r>
            <a:r>
              <a:rPr lang="en-US" sz="1800" b="0" i="0" u="none" strike="noStrike" cap="none" dirty="0" err="1">
                <a:solidFill>
                  <a:schemeClr val="dk1"/>
                </a:solidFill>
                <a:latin typeface="Calibri"/>
                <a:ea typeface="Calibri"/>
                <a:cs typeface="Calibri"/>
                <a:sym typeface="Calibri"/>
              </a:rPr>
              <a:t>장애인</a:t>
            </a:r>
            <a:r>
              <a:rPr lang="en-US" sz="1800" b="0" i="0" u="none" strike="noStrike" cap="none" dirty="0">
                <a:solidFill>
                  <a:schemeClr val="dk1"/>
                </a:solidFill>
                <a:latin typeface="Calibri"/>
                <a:ea typeface="Calibri"/>
                <a:cs typeface="Calibri"/>
                <a:sym typeface="Calibri"/>
              </a:rPr>
              <a:t> </a:t>
            </a:r>
            <a:r>
              <a:rPr lang="en-US" sz="1800" b="0" i="0" u="none" strike="noStrike" cap="none" dirty="0" err="1">
                <a:solidFill>
                  <a:schemeClr val="dk1"/>
                </a:solidFill>
                <a:latin typeface="Calibri"/>
                <a:ea typeface="Calibri"/>
                <a:cs typeface="Calibri"/>
                <a:sym typeface="Calibri"/>
              </a:rPr>
              <a:t>도서관”으로</a:t>
            </a:r>
            <a:r>
              <a:rPr lang="en-US" sz="1800" b="0" i="0" u="none" strike="noStrike" cap="none" dirty="0">
                <a:solidFill>
                  <a:schemeClr val="dk1"/>
                </a:solidFill>
                <a:latin typeface="Calibri"/>
                <a:ea typeface="Calibri"/>
                <a:cs typeface="Calibri"/>
                <a:sym typeface="Calibri"/>
              </a:rPr>
              <a:t> </a:t>
            </a:r>
            <a:r>
              <a:rPr lang="en-US" sz="1800" b="0" i="0" u="none" strike="noStrike" cap="none" dirty="0" err="1">
                <a:solidFill>
                  <a:schemeClr val="dk1"/>
                </a:solidFill>
                <a:latin typeface="Calibri"/>
                <a:ea typeface="Calibri"/>
                <a:cs typeface="Calibri"/>
                <a:sym typeface="Calibri"/>
              </a:rPr>
              <a:t>전처리</a:t>
            </a:r>
            <a:r>
              <a:rPr lang="en-US" sz="1800" b="0" i="0" u="none" strike="noStrike" cap="none" dirty="0">
                <a:solidFill>
                  <a:schemeClr val="dk1"/>
                </a:solidFill>
                <a:latin typeface="Calibri"/>
                <a:ea typeface="Calibri"/>
                <a:cs typeface="Calibri"/>
                <a:sym typeface="Calibri"/>
              </a:rPr>
              <a:t> (</a:t>
            </a:r>
            <a:r>
              <a:rPr lang="en-US" sz="1800" b="0" i="0" u="none" strike="noStrike" cap="none" dirty="0" err="1">
                <a:solidFill>
                  <a:schemeClr val="dk1"/>
                </a:solidFill>
                <a:latin typeface="Calibri"/>
                <a:ea typeface="Calibri"/>
                <a:cs typeface="Calibri"/>
                <a:sym typeface="Calibri"/>
              </a:rPr>
              <a:t>주차장은</a:t>
            </a:r>
            <a:r>
              <a:rPr lang="en-US" sz="1800" b="0" i="0" u="none" strike="noStrike" cap="none" dirty="0">
                <a:solidFill>
                  <a:schemeClr val="dk1"/>
                </a:solidFill>
                <a:latin typeface="Calibri"/>
                <a:ea typeface="Calibri"/>
                <a:cs typeface="Calibri"/>
                <a:sym typeface="Calibri"/>
              </a:rPr>
              <a:t> </a:t>
            </a:r>
            <a:r>
              <a:rPr lang="en-US" sz="1800" b="0" i="0" u="none" strike="noStrike" cap="none" dirty="0" err="1">
                <a:solidFill>
                  <a:schemeClr val="dk1"/>
                </a:solidFill>
                <a:latin typeface="Calibri"/>
                <a:ea typeface="Calibri"/>
                <a:cs typeface="Calibri"/>
                <a:sym typeface="Calibri"/>
              </a:rPr>
              <a:t>장애인이</a:t>
            </a:r>
            <a:r>
              <a:rPr lang="en-US" sz="1800" b="0" i="0" u="none" strike="noStrike" cap="none" dirty="0">
                <a:solidFill>
                  <a:schemeClr val="dk1"/>
                </a:solidFill>
                <a:latin typeface="Calibri"/>
                <a:ea typeface="Calibri"/>
                <a:cs typeface="Calibri"/>
                <a:sym typeface="Calibri"/>
              </a:rPr>
              <a:t> </a:t>
            </a:r>
            <a:r>
              <a:rPr lang="en-US" sz="1800" b="0" i="0" u="none" strike="noStrike" cap="none" dirty="0" err="1">
                <a:solidFill>
                  <a:schemeClr val="dk1"/>
                </a:solidFill>
                <a:latin typeface="Calibri"/>
                <a:ea typeface="Calibri"/>
                <a:cs typeface="Calibri"/>
                <a:sym typeface="Calibri"/>
              </a:rPr>
              <a:t>주차할</a:t>
            </a:r>
            <a:r>
              <a:rPr lang="en-US" sz="1800" b="0" i="0" u="none" strike="noStrike" cap="none" dirty="0">
                <a:solidFill>
                  <a:schemeClr val="dk1"/>
                </a:solidFill>
                <a:latin typeface="Calibri"/>
                <a:ea typeface="Calibri"/>
                <a:cs typeface="Calibri"/>
                <a:sym typeface="Calibri"/>
              </a:rPr>
              <a:t> 수 </a:t>
            </a:r>
            <a:r>
              <a:rPr lang="en-US" sz="1800" b="0" i="0" u="none" strike="noStrike" cap="none" dirty="0" err="1">
                <a:solidFill>
                  <a:schemeClr val="dk1"/>
                </a:solidFill>
                <a:latin typeface="Calibri"/>
                <a:ea typeface="Calibri"/>
                <a:cs typeface="Calibri"/>
                <a:sym typeface="Calibri"/>
              </a:rPr>
              <a:t>있는</a:t>
            </a:r>
            <a:r>
              <a:rPr lang="en-US" sz="1800" b="0" i="0" u="none" strike="noStrike" cap="none" dirty="0">
                <a:solidFill>
                  <a:schemeClr val="dk1"/>
                </a:solidFill>
                <a:latin typeface="Calibri"/>
                <a:ea typeface="Calibri"/>
                <a:cs typeface="Calibri"/>
                <a:sym typeface="Calibri"/>
              </a:rPr>
              <a:t> </a:t>
            </a:r>
            <a:r>
              <a:rPr lang="en-US" sz="1800" b="0" i="0" u="none" strike="noStrike" cap="none" dirty="0" err="1">
                <a:solidFill>
                  <a:schemeClr val="dk1"/>
                </a:solidFill>
                <a:latin typeface="Calibri"/>
                <a:ea typeface="Calibri"/>
                <a:cs typeface="Calibri"/>
                <a:sym typeface="Calibri"/>
              </a:rPr>
              <a:t>곳만</a:t>
            </a:r>
            <a:r>
              <a:rPr lang="en-US" sz="1800" b="0" i="0" u="none" strike="noStrike" cap="none" dirty="0">
                <a:solidFill>
                  <a:schemeClr val="dk1"/>
                </a:solidFill>
                <a:latin typeface="Calibri"/>
                <a:ea typeface="Calibri"/>
                <a:cs typeface="Calibri"/>
                <a:sym typeface="Calibri"/>
              </a:rPr>
              <a:t> </a:t>
            </a:r>
            <a:r>
              <a:rPr lang="en-US" sz="1800" b="0" i="0" u="none" strike="noStrike" cap="none" dirty="0" err="1">
                <a:solidFill>
                  <a:schemeClr val="dk1"/>
                </a:solidFill>
                <a:latin typeface="Calibri"/>
                <a:ea typeface="Calibri"/>
                <a:cs typeface="Calibri"/>
                <a:sym typeface="Calibri"/>
              </a:rPr>
              <a:t>포함</a:t>
            </a:r>
            <a:r>
              <a:rPr lang="en-US" sz="1800" b="0" i="0" u="none" strike="noStrike" cap="none" dirty="0">
                <a:solidFill>
                  <a:schemeClr val="dk1"/>
                </a:solidFill>
                <a:latin typeface="Calibri"/>
                <a:ea typeface="Calibri"/>
                <a:cs typeface="Calibri"/>
                <a:sym typeface="Calibri"/>
              </a:rPr>
              <a:t>)</a:t>
            </a:r>
            <a:endParaRPr sz="1800" b="0" i="0" u="none" strike="noStrike" cap="none" dirty="0">
              <a:solidFill>
                <a:schemeClr val="dk1"/>
              </a:solidFill>
              <a:latin typeface="Calibri"/>
              <a:ea typeface="Calibri"/>
              <a:cs typeface="Calibri"/>
              <a:sym typeface="Calibri"/>
            </a:endParaRPr>
          </a:p>
          <a:p>
            <a:pPr marL="0" marR="0" lvl="0" indent="0" algn="l" rtl="0">
              <a:lnSpc>
                <a:spcPct val="150000"/>
              </a:lnSpc>
              <a:spcBef>
                <a:spcPts val="0"/>
              </a:spcBef>
              <a:spcAft>
                <a:spcPts val="0"/>
              </a:spcAft>
              <a:buNone/>
            </a:pPr>
            <a:r>
              <a:rPr lang="en-US" sz="1800" b="0" i="0" u="none" strike="noStrike" cap="none" dirty="0">
                <a:solidFill>
                  <a:schemeClr val="dk1"/>
                </a:solidFill>
                <a:latin typeface="Calibri"/>
                <a:ea typeface="Calibri"/>
                <a:cs typeface="Calibri"/>
                <a:sym typeface="Calibri"/>
              </a:rPr>
              <a:t>      → </a:t>
            </a:r>
            <a:r>
              <a:rPr lang="en-US" sz="1800" b="1" i="0" u="none" strike="noStrike" cap="none" dirty="0" err="1">
                <a:solidFill>
                  <a:srgbClr val="0070C0"/>
                </a:solidFill>
                <a:latin typeface="Calibri"/>
                <a:ea typeface="Calibri"/>
                <a:cs typeface="Calibri"/>
                <a:sym typeface="Calibri"/>
              </a:rPr>
              <a:t>강남구에</a:t>
            </a:r>
            <a:r>
              <a:rPr lang="en-US" sz="1800" b="1" i="0" u="none" strike="noStrike" cap="none" dirty="0">
                <a:solidFill>
                  <a:srgbClr val="0070C0"/>
                </a:solidFill>
                <a:latin typeface="Calibri"/>
                <a:ea typeface="Calibri"/>
                <a:cs typeface="Calibri"/>
                <a:sym typeface="Calibri"/>
              </a:rPr>
              <a:t> 총 </a:t>
            </a:r>
            <a:r>
              <a:rPr lang="en-US" sz="1800" b="1" i="0" u="none" strike="noStrike" cap="none" dirty="0" err="1">
                <a:solidFill>
                  <a:srgbClr val="0070C0"/>
                </a:solidFill>
                <a:latin typeface="Calibri"/>
                <a:ea typeface="Calibri"/>
                <a:cs typeface="Calibri"/>
                <a:sym typeface="Calibri"/>
              </a:rPr>
              <a:t>편의시설</a:t>
            </a:r>
            <a:r>
              <a:rPr lang="en-US" sz="1800" b="1" i="0" u="none" strike="noStrike" cap="none" dirty="0">
                <a:solidFill>
                  <a:srgbClr val="0070C0"/>
                </a:solidFill>
                <a:latin typeface="Calibri"/>
                <a:ea typeface="Calibri"/>
                <a:cs typeface="Calibri"/>
                <a:sym typeface="Calibri"/>
              </a:rPr>
              <a:t> </a:t>
            </a:r>
            <a:r>
              <a:rPr lang="en-US" sz="1800" b="1" i="0" u="none" strike="noStrike" cap="none" dirty="0" err="1">
                <a:solidFill>
                  <a:srgbClr val="0070C0"/>
                </a:solidFill>
                <a:latin typeface="Calibri"/>
                <a:ea typeface="Calibri"/>
                <a:cs typeface="Calibri"/>
                <a:sym typeface="Calibri"/>
              </a:rPr>
              <a:t>개수가</a:t>
            </a:r>
            <a:r>
              <a:rPr lang="en-US" sz="1800" b="1" i="0" u="none" strike="noStrike" cap="none" dirty="0">
                <a:solidFill>
                  <a:srgbClr val="0070C0"/>
                </a:solidFill>
                <a:latin typeface="Calibri"/>
                <a:ea typeface="Calibri"/>
                <a:cs typeface="Calibri"/>
                <a:sym typeface="Calibri"/>
              </a:rPr>
              <a:t> </a:t>
            </a:r>
            <a:r>
              <a:rPr lang="en-US" sz="1800" b="1" i="0" u="none" strike="noStrike" cap="none" dirty="0" err="1">
                <a:solidFill>
                  <a:srgbClr val="0070C0"/>
                </a:solidFill>
                <a:latin typeface="Calibri"/>
                <a:ea typeface="Calibri"/>
                <a:cs typeface="Calibri"/>
                <a:sym typeface="Calibri"/>
              </a:rPr>
              <a:t>가장</a:t>
            </a:r>
            <a:r>
              <a:rPr lang="en-US" sz="1800" b="1" i="0" u="none" strike="noStrike" cap="none" dirty="0">
                <a:solidFill>
                  <a:srgbClr val="0070C0"/>
                </a:solidFill>
                <a:latin typeface="Calibri"/>
                <a:ea typeface="Calibri"/>
                <a:cs typeface="Calibri"/>
                <a:sym typeface="Calibri"/>
              </a:rPr>
              <a:t> </a:t>
            </a:r>
            <a:r>
              <a:rPr lang="en-US" sz="1800" b="1" i="0" u="none" strike="noStrike" cap="none" dirty="0" err="1">
                <a:solidFill>
                  <a:srgbClr val="0070C0"/>
                </a:solidFill>
                <a:latin typeface="Calibri"/>
                <a:ea typeface="Calibri"/>
                <a:cs typeface="Calibri"/>
                <a:sym typeface="Calibri"/>
              </a:rPr>
              <a:t>많음</a:t>
            </a:r>
            <a:r>
              <a:rPr lang="en-US" sz="1800" b="0" i="0" u="none" strike="noStrike" cap="none" dirty="0" err="1">
                <a:solidFill>
                  <a:schemeClr val="dk1"/>
                </a:solidFill>
                <a:latin typeface="Calibri"/>
                <a:ea typeface="Calibri"/>
                <a:cs typeface="Calibri"/>
                <a:sym typeface="Calibri"/>
              </a:rPr>
              <a:t>을</a:t>
            </a:r>
            <a:r>
              <a:rPr lang="en-US" sz="1800" b="0" i="0" u="none" strike="noStrike" cap="none" dirty="0">
                <a:solidFill>
                  <a:schemeClr val="dk1"/>
                </a:solidFill>
                <a:latin typeface="Calibri"/>
                <a:ea typeface="Calibri"/>
                <a:cs typeface="Calibri"/>
                <a:sym typeface="Calibri"/>
              </a:rPr>
              <a:t> </a:t>
            </a:r>
            <a:r>
              <a:rPr lang="en-US" sz="1800" b="0" i="0" u="none" strike="noStrike" cap="none" dirty="0" err="1">
                <a:solidFill>
                  <a:schemeClr val="dk1"/>
                </a:solidFill>
                <a:latin typeface="Calibri"/>
                <a:ea typeface="Calibri"/>
                <a:cs typeface="Calibri"/>
                <a:sym typeface="Calibri"/>
              </a:rPr>
              <a:t>확인</a:t>
            </a:r>
            <a:endParaRPr sz="1800" b="0" i="0" u="none" strike="noStrike" cap="none" dirty="0">
              <a:solidFill>
                <a:schemeClr val="dk1"/>
              </a:solidFill>
              <a:latin typeface="Calibri"/>
              <a:ea typeface="Calibri"/>
              <a:cs typeface="Calibri"/>
              <a:sym typeface="Calibri"/>
            </a:endParaRPr>
          </a:p>
        </p:txBody>
      </p:sp>
      <p:sp>
        <p:nvSpPr>
          <p:cNvPr id="19" name="Google Shape;249;g116e922a2d1_11_74">
            <a:extLst>
              <a:ext uri="{FF2B5EF4-FFF2-40B4-BE49-F238E27FC236}">
                <a16:creationId xmlns:a16="http://schemas.microsoft.com/office/drawing/2014/main" id="{AB48DF55-BA2F-4438-AB65-2643EC5E5075}"/>
              </a:ext>
            </a:extLst>
          </p:cNvPr>
          <p:cNvSpPr/>
          <p:nvPr/>
        </p:nvSpPr>
        <p:spPr>
          <a:xfrm>
            <a:off x="9925519" y="4710396"/>
            <a:ext cx="1524000" cy="56238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dk1"/>
                </a:solidFill>
                <a:latin typeface="Calibri"/>
                <a:ea typeface="Calibri"/>
                <a:cs typeface="Calibri"/>
                <a:sym typeface="Calibri"/>
              </a:rPr>
              <a:t>총 편의시설 개수</a:t>
            </a:r>
            <a:endParaRPr sz="1300" b="0" i="0" u="none" strike="noStrike" cap="none">
              <a:solidFill>
                <a:schemeClr val="dk1"/>
              </a:solidFill>
              <a:latin typeface="Calibri"/>
              <a:ea typeface="Calibri"/>
              <a:cs typeface="Calibri"/>
              <a:sym typeface="Calibri"/>
            </a:endParaRPr>
          </a:p>
          <a:p>
            <a:pPr marL="0" marR="0" lvl="0" indent="0" algn="ctr" rtl="0">
              <a:lnSpc>
                <a:spcPct val="100000"/>
              </a:lnSpc>
              <a:spcBef>
                <a:spcPts val="0"/>
              </a:spcBef>
              <a:spcAft>
                <a:spcPts val="0"/>
              </a:spcAft>
              <a:buNone/>
            </a:pPr>
            <a:r>
              <a:rPr lang="en-US" sz="1300" b="0" i="0" u="none" strike="noStrike" cap="none">
                <a:solidFill>
                  <a:schemeClr val="dk1"/>
                </a:solidFill>
                <a:latin typeface="Calibri"/>
                <a:ea typeface="Calibri"/>
                <a:cs typeface="Calibri"/>
                <a:sym typeface="Calibri"/>
              </a:rPr>
              <a:t>(6구간 표시)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g116e922a2d1_11_74"/>
          <p:cNvSpPr txBox="1"/>
          <p:nvPr/>
        </p:nvSpPr>
        <p:spPr>
          <a:xfrm>
            <a:off x="16868603" y="615896"/>
            <a:ext cx="636900" cy="369300"/>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800"/>
              <a:buFont typeface="Arial"/>
              <a:buNone/>
            </a:pPr>
            <a:r>
              <a:rPr lang="en-US" sz="1800"/>
              <a:t>9</a:t>
            </a:r>
            <a:endParaRPr sz="1800" b="0" i="0" u="none" strike="noStrike" cap="none">
              <a:solidFill>
                <a:schemeClr val="dk1"/>
              </a:solidFill>
              <a:latin typeface="Calibri"/>
              <a:ea typeface="Calibri"/>
              <a:cs typeface="Calibri"/>
              <a:sym typeface="Calibri"/>
            </a:endParaRPr>
          </a:p>
        </p:txBody>
      </p:sp>
      <p:pic>
        <p:nvPicPr>
          <p:cNvPr id="238" name="Google Shape;238;g116e922a2d1_11_74"/>
          <p:cNvPicPr preferRelativeResize="0"/>
          <p:nvPr/>
        </p:nvPicPr>
        <p:blipFill rotWithShape="1">
          <a:blip r:embed="rId3">
            <a:alphaModFix/>
          </a:blip>
          <a:srcRect/>
          <a:stretch/>
        </p:blipFill>
        <p:spPr>
          <a:xfrm>
            <a:off x="15591624" y="9001124"/>
            <a:ext cx="2354124" cy="759800"/>
          </a:xfrm>
          <a:prstGeom prst="rect">
            <a:avLst/>
          </a:prstGeom>
          <a:noFill/>
          <a:ln>
            <a:noFill/>
          </a:ln>
        </p:spPr>
      </p:pic>
      <p:sp>
        <p:nvSpPr>
          <p:cNvPr id="239" name="Google Shape;239;g116e922a2d1_11_74"/>
          <p:cNvSpPr txBox="1"/>
          <p:nvPr/>
        </p:nvSpPr>
        <p:spPr>
          <a:xfrm>
            <a:off x="1068696" y="550725"/>
            <a:ext cx="3918706" cy="58473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3200" b="1" i="0" u="none" strike="noStrike" cap="none">
                <a:solidFill>
                  <a:schemeClr val="dk1"/>
                </a:solidFill>
                <a:latin typeface="Calibri"/>
                <a:ea typeface="Calibri"/>
                <a:cs typeface="Calibri"/>
                <a:sym typeface="Calibri"/>
              </a:rPr>
              <a:t>데이터 분석 | 시각화</a:t>
            </a:r>
            <a:endParaRPr sz="3200" b="1" i="0" u="none" strike="noStrike" cap="none">
              <a:solidFill>
                <a:schemeClr val="dk1"/>
              </a:solidFill>
              <a:latin typeface="Calibri"/>
              <a:ea typeface="Calibri"/>
              <a:cs typeface="Calibri"/>
              <a:sym typeface="Calibri"/>
            </a:endParaRPr>
          </a:p>
        </p:txBody>
      </p:sp>
      <p:pic>
        <p:nvPicPr>
          <p:cNvPr id="240" name="Google Shape;240;g116e922a2d1_11_74"/>
          <p:cNvPicPr preferRelativeResize="0"/>
          <p:nvPr/>
        </p:nvPicPr>
        <p:blipFill rotWithShape="1">
          <a:blip r:embed="rId4">
            <a:alphaModFix/>
          </a:blip>
          <a:srcRect/>
          <a:stretch/>
        </p:blipFill>
        <p:spPr>
          <a:xfrm>
            <a:off x="0" y="550725"/>
            <a:ext cx="954024" cy="477001"/>
          </a:xfrm>
          <a:prstGeom prst="rect">
            <a:avLst/>
          </a:prstGeom>
          <a:noFill/>
          <a:ln>
            <a:noFill/>
          </a:ln>
        </p:spPr>
      </p:pic>
      <p:sp>
        <p:nvSpPr>
          <p:cNvPr id="241" name="Google Shape;241;g116e922a2d1_11_74"/>
          <p:cNvSpPr txBox="1"/>
          <p:nvPr/>
        </p:nvSpPr>
        <p:spPr>
          <a:xfrm>
            <a:off x="1068696" y="1389740"/>
            <a:ext cx="12101393" cy="477013"/>
          </a:xfrm>
          <a:prstGeom prst="rect">
            <a:avLst/>
          </a:prstGeom>
          <a:noFill/>
          <a:ln>
            <a:noFill/>
          </a:ln>
        </p:spPr>
        <p:txBody>
          <a:bodyPr spcFirstLastPara="1" wrap="square" lIns="91425" tIns="45700" rIns="91425" bIns="45700" anchor="t" anchorCtr="0">
            <a:spAutoFit/>
          </a:bodyPr>
          <a:lstStyle/>
          <a:p>
            <a:pPr marL="342900" marR="0" lvl="0" indent="-342900" algn="l" rtl="0">
              <a:lnSpc>
                <a:spcPct val="100000"/>
              </a:lnSpc>
              <a:spcBef>
                <a:spcPts val="0"/>
              </a:spcBef>
              <a:spcAft>
                <a:spcPts val="0"/>
              </a:spcAft>
              <a:buClr>
                <a:srgbClr val="000000"/>
              </a:buClr>
              <a:buSzPts val="1800"/>
              <a:buFont typeface="Noto Sans Symbols"/>
              <a:buChar char="✔"/>
            </a:pPr>
            <a:r>
              <a:rPr lang="en-US" sz="2500" b="0" i="0" u="none" strike="noStrike" cap="none">
                <a:solidFill>
                  <a:srgbClr val="000000"/>
                </a:solidFill>
                <a:latin typeface="Arial"/>
                <a:ea typeface="Arial"/>
                <a:cs typeface="Arial"/>
                <a:sym typeface="Arial"/>
              </a:rPr>
              <a:t>가설 : 구 별로 등록된 장애인 수가 많을수록 해당 구별 편의시설도 많을 것이다</a:t>
            </a:r>
            <a:endParaRPr sz="2500" b="0" i="0" u="none" strike="noStrike" cap="none">
              <a:solidFill>
                <a:schemeClr val="dk1"/>
              </a:solidFill>
              <a:latin typeface="Calibri"/>
              <a:ea typeface="Calibri"/>
              <a:cs typeface="Calibri"/>
              <a:sym typeface="Calibri"/>
            </a:endParaRPr>
          </a:p>
        </p:txBody>
      </p:sp>
      <p:sp>
        <p:nvSpPr>
          <p:cNvPr id="245" name="Google Shape;245;g116e922a2d1_11_74"/>
          <p:cNvSpPr txBox="1"/>
          <p:nvPr/>
        </p:nvSpPr>
        <p:spPr>
          <a:xfrm>
            <a:off x="9156166" y="2494517"/>
            <a:ext cx="8331900" cy="4464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300"/>
              <a:buFont typeface="Arial"/>
              <a:buNone/>
            </a:pPr>
            <a:r>
              <a:rPr lang="en-US" sz="2300" b="1" i="0" u="none" strike="noStrike" cap="none" dirty="0">
                <a:solidFill>
                  <a:schemeClr val="dk1"/>
                </a:solidFill>
                <a:latin typeface="Calibri"/>
                <a:ea typeface="Calibri"/>
                <a:cs typeface="Calibri"/>
                <a:sym typeface="Calibri"/>
              </a:rPr>
              <a:t>STEP 4. </a:t>
            </a:r>
            <a:r>
              <a:rPr lang="ko-KR" altLang="en-US" sz="2300" b="1" i="0" u="none" strike="noStrike" cap="none" dirty="0">
                <a:solidFill>
                  <a:schemeClr val="dk1"/>
                </a:solidFill>
                <a:latin typeface="Calibri"/>
                <a:ea typeface="Calibri"/>
                <a:cs typeface="Calibri"/>
                <a:sym typeface="Calibri"/>
              </a:rPr>
              <a:t>이상치에 해당하는 구의 총 편의시설 개수 분포 확인</a:t>
            </a:r>
            <a:endParaRPr sz="2300" b="1" i="0" u="none" strike="noStrike" cap="none" dirty="0">
              <a:solidFill>
                <a:srgbClr val="000000"/>
              </a:solidFill>
              <a:latin typeface="Arial"/>
              <a:ea typeface="Arial"/>
              <a:cs typeface="Arial"/>
              <a:sym typeface="Arial"/>
            </a:endParaRPr>
          </a:p>
        </p:txBody>
      </p:sp>
      <p:sp>
        <p:nvSpPr>
          <p:cNvPr id="246" name="Google Shape;246;g116e922a2d1_11_74"/>
          <p:cNvSpPr txBox="1"/>
          <p:nvPr/>
        </p:nvSpPr>
        <p:spPr>
          <a:xfrm>
            <a:off x="9156166" y="3074021"/>
            <a:ext cx="7985844" cy="1754286"/>
          </a:xfrm>
          <a:prstGeom prst="rect">
            <a:avLst/>
          </a:prstGeom>
          <a:noFill/>
          <a:ln>
            <a:noFill/>
          </a:ln>
        </p:spPr>
        <p:txBody>
          <a:bodyPr spcFirstLastPara="1" wrap="square" lIns="91425" tIns="45700" rIns="91425" bIns="45700" anchor="t" anchorCtr="0">
            <a:spAutoFit/>
          </a:bodyPr>
          <a:lstStyle/>
          <a:p>
            <a:pPr marL="285750" marR="0" lvl="0" indent="-285750" algn="l" rtl="0">
              <a:lnSpc>
                <a:spcPct val="150000"/>
              </a:lnSpc>
              <a:spcBef>
                <a:spcPts val="0"/>
              </a:spcBef>
              <a:spcAft>
                <a:spcPts val="0"/>
              </a:spcAft>
              <a:buClr>
                <a:srgbClr val="000000"/>
              </a:buClr>
              <a:buSzPts val="1800"/>
              <a:buFont typeface="Arial"/>
              <a:buChar char="•"/>
            </a:pPr>
            <a:r>
              <a:rPr lang="en-US" sz="1800" b="0" i="0" u="none" strike="noStrike" cap="none">
                <a:solidFill>
                  <a:schemeClr val="dk1"/>
                </a:solidFill>
                <a:latin typeface="Calibri"/>
                <a:ea typeface="Calibri"/>
                <a:cs typeface="Calibri"/>
                <a:sym typeface="Calibri"/>
              </a:rPr>
              <a:t>총 편의시설 개수를 바탕으로</a:t>
            </a:r>
            <a:r>
              <a:rPr lang="en-US" sz="1800">
                <a:solidFill>
                  <a:schemeClr val="dk1"/>
                </a:solidFill>
                <a:latin typeface="Calibri"/>
                <a:ea typeface="Calibri"/>
                <a:cs typeface="Calibri"/>
                <a:sym typeface="Calibri"/>
              </a:rPr>
              <a:t>,</a:t>
            </a:r>
            <a:r>
              <a:rPr lang="en-US" sz="1800" b="0" i="0" u="none" strike="noStrike" cap="none">
                <a:solidFill>
                  <a:schemeClr val="dk1"/>
                </a:solidFill>
                <a:latin typeface="Calibri"/>
                <a:ea typeface="Calibri"/>
                <a:cs typeface="Calibri"/>
                <a:sym typeface="Calibri"/>
              </a:rPr>
              <a:t> 앞서 구했던 이상치에 해당하는 구의 장애인 인구수, 총 편의시설 수를 서울 전체의 평균치와 비교</a:t>
            </a:r>
            <a:endParaRPr sz="1800" b="0" i="0" u="none" strike="noStrike" cap="none">
              <a:solidFill>
                <a:schemeClr val="dk1"/>
              </a:solidFill>
              <a:latin typeface="Calibri"/>
              <a:ea typeface="Calibri"/>
              <a:cs typeface="Calibri"/>
              <a:sym typeface="Calibri"/>
            </a:endParaRPr>
          </a:p>
          <a:p>
            <a:pPr marL="285750" marR="0" lvl="0" indent="-285750" algn="l" rtl="0">
              <a:lnSpc>
                <a:spcPct val="150000"/>
              </a:lnSpc>
              <a:spcBef>
                <a:spcPts val="0"/>
              </a:spcBef>
              <a:spcAft>
                <a:spcPts val="0"/>
              </a:spcAft>
              <a:buClr>
                <a:srgbClr val="000000"/>
              </a:buClr>
              <a:buSzPts val="1800"/>
              <a:buFont typeface="Arial"/>
              <a:buChar char="•"/>
            </a:pPr>
            <a:r>
              <a:rPr lang="en-US" sz="1800" b="0" i="0" u="none" strike="noStrike" cap="none">
                <a:solidFill>
                  <a:schemeClr val="dk1"/>
                </a:solidFill>
                <a:latin typeface="Calibri"/>
                <a:ea typeface="Calibri"/>
                <a:cs typeface="Calibri"/>
                <a:sym typeface="Calibri"/>
              </a:rPr>
              <a:t>장애인 등록자 수 </a:t>
            </a:r>
            <a:r>
              <a:rPr lang="en-US" sz="1800" b="1">
                <a:solidFill>
                  <a:srgbClr val="0070C0"/>
                </a:solidFill>
                <a:latin typeface="Calibri"/>
                <a:ea typeface="Calibri"/>
                <a:cs typeface="Calibri"/>
                <a:sym typeface="Calibri"/>
              </a:rPr>
              <a:t>이상치</a:t>
            </a:r>
            <a:r>
              <a:rPr lang="en-US" sz="1800" b="0" i="0" u="none" strike="noStrike" cap="none">
                <a:solidFill>
                  <a:schemeClr val="dk1"/>
                </a:solidFill>
                <a:latin typeface="Calibri"/>
                <a:ea typeface="Calibri"/>
                <a:cs typeface="Calibri"/>
                <a:sym typeface="Calibri"/>
              </a:rPr>
              <a:t>에 해당하는 </a:t>
            </a:r>
            <a:r>
              <a:rPr lang="en-US" sz="1800" b="1" i="0" u="none" strike="noStrike" cap="none">
                <a:solidFill>
                  <a:srgbClr val="0070C0"/>
                </a:solidFill>
                <a:latin typeface="Calibri"/>
                <a:ea typeface="Calibri"/>
                <a:cs typeface="Calibri"/>
                <a:sym typeface="Calibri"/>
              </a:rPr>
              <a:t>‘노원구‘, ‘강서구’ 의 장애인 인구 수는 다른 자치구에 비해 많지만, 그만큼 장애인 편의시설 개수도 많</a:t>
            </a:r>
            <a:r>
              <a:rPr lang="en-US" sz="1800" b="1">
                <a:solidFill>
                  <a:srgbClr val="0070C0"/>
                </a:solidFill>
                <a:latin typeface="Calibri"/>
                <a:ea typeface="Calibri"/>
                <a:cs typeface="Calibri"/>
                <a:sym typeface="Calibri"/>
              </a:rPr>
              <a:t>음을 파악</a:t>
            </a:r>
            <a:endParaRPr sz="1800" b="1" i="0" u="none" strike="noStrike" cap="none">
              <a:solidFill>
                <a:srgbClr val="0070C0"/>
              </a:solidFill>
              <a:latin typeface="Calibri"/>
              <a:ea typeface="Calibri"/>
              <a:cs typeface="Calibri"/>
              <a:sym typeface="Calibri"/>
            </a:endParaRPr>
          </a:p>
        </p:txBody>
      </p:sp>
      <p:pic>
        <p:nvPicPr>
          <p:cNvPr id="247" name="Google Shape;247;g116e922a2d1_11_74"/>
          <p:cNvPicPr preferRelativeResize="0"/>
          <p:nvPr/>
        </p:nvPicPr>
        <p:blipFill rotWithShape="1">
          <a:blip r:embed="rId5">
            <a:alphaModFix/>
          </a:blip>
          <a:srcRect l="3902"/>
          <a:stretch/>
        </p:blipFill>
        <p:spPr>
          <a:xfrm>
            <a:off x="8914923" y="5109156"/>
            <a:ext cx="4183682" cy="2410161"/>
          </a:xfrm>
          <a:prstGeom prst="rect">
            <a:avLst/>
          </a:prstGeom>
          <a:noFill/>
          <a:ln w="9525" cap="flat" cmpd="sng">
            <a:solidFill>
              <a:schemeClr val="lt1"/>
            </a:solidFill>
            <a:prstDash val="solid"/>
            <a:round/>
            <a:headEnd type="none" w="sm" len="sm"/>
            <a:tailEnd type="none" w="sm" len="sm"/>
          </a:ln>
        </p:spPr>
      </p:pic>
      <p:pic>
        <p:nvPicPr>
          <p:cNvPr id="248" name="Google Shape;248;g116e922a2d1_11_74"/>
          <p:cNvPicPr preferRelativeResize="0"/>
          <p:nvPr/>
        </p:nvPicPr>
        <p:blipFill rotWithShape="1">
          <a:blip r:embed="rId6">
            <a:alphaModFix/>
          </a:blip>
          <a:srcRect l="4213"/>
          <a:stretch/>
        </p:blipFill>
        <p:spPr>
          <a:xfrm>
            <a:off x="13054598" y="5088498"/>
            <a:ext cx="4082729" cy="2380735"/>
          </a:xfrm>
          <a:prstGeom prst="rect">
            <a:avLst/>
          </a:prstGeom>
          <a:noFill/>
          <a:ln w="9525" cap="flat" cmpd="sng">
            <a:solidFill>
              <a:schemeClr val="lt1"/>
            </a:solidFill>
            <a:prstDash val="solid"/>
            <a:round/>
            <a:headEnd type="none" w="sm" len="sm"/>
            <a:tailEnd type="none" w="sm" len="sm"/>
          </a:ln>
        </p:spPr>
      </p:pic>
      <p:sp>
        <p:nvSpPr>
          <p:cNvPr id="250" name="Google Shape;250;g116e922a2d1_11_74"/>
          <p:cNvSpPr/>
          <p:nvPr/>
        </p:nvSpPr>
        <p:spPr>
          <a:xfrm>
            <a:off x="10642226" y="7767633"/>
            <a:ext cx="1400310" cy="385280"/>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chemeClr val="dk1"/>
                </a:solidFill>
                <a:latin typeface="Calibri"/>
                <a:ea typeface="Calibri"/>
                <a:cs typeface="Calibri"/>
                <a:sym typeface="Calibri"/>
              </a:rPr>
              <a:t>인구 수 비교</a:t>
            </a:r>
            <a:endParaRPr/>
          </a:p>
        </p:txBody>
      </p:sp>
      <p:sp>
        <p:nvSpPr>
          <p:cNvPr id="251" name="Google Shape;251;g116e922a2d1_11_74"/>
          <p:cNvSpPr/>
          <p:nvPr/>
        </p:nvSpPr>
        <p:spPr>
          <a:xfrm>
            <a:off x="14553720" y="7767633"/>
            <a:ext cx="1892626" cy="385280"/>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chemeClr val="dk1"/>
                </a:solidFill>
                <a:latin typeface="Calibri"/>
                <a:ea typeface="Calibri"/>
                <a:cs typeface="Calibri"/>
                <a:sym typeface="Calibri"/>
              </a:rPr>
              <a:t>총 편의시설 수 비교</a:t>
            </a:r>
            <a:endParaRPr/>
          </a:p>
        </p:txBody>
      </p:sp>
      <p:sp>
        <p:nvSpPr>
          <p:cNvPr id="17" name="Google Shape;226;g116e922a2d1_11_57">
            <a:extLst>
              <a:ext uri="{FF2B5EF4-FFF2-40B4-BE49-F238E27FC236}">
                <a16:creationId xmlns:a16="http://schemas.microsoft.com/office/drawing/2014/main" id="{A5135958-5877-44F2-90C9-D98DEA56F7DD}"/>
              </a:ext>
            </a:extLst>
          </p:cNvPr>
          <p:cNvSpPr txBox="1"/>
          <p:nvPr/>
        </p:nvSpPr>
        <p:spPr>
          <a:xfrm>
            <a:off x="1068696" y="2535157"/>
            <a:ext cx="6472200" cy="4464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300"/>
              <a:buFont typeface="Arial"/>
              <a:buNone/>
            </a:pPr>
            <a:r>
              <a:rPr lang="en-US" sz="2300" b="1" i="0" u="none" strike="noStrike" cap="none" dirty="0">
                <a:solidFill>
                  <a:schemeClr val="dk1"/>
                </a:solidFill>
                <a:latin typeface="Calibri"/>
                <a:ea typeface="Calibri"/>
                <a:cs typeface="Calibri"/>
                <a:sym typeface="Calibri"/>
              </a:rPr>
              <a:t>STEP 3. 구 별 </a:t>
            </a:r>
            <a:r>
              <a:rPr lang="en-US" sz="2300" b="1" i="0" u="none" strike="noStrike" cap="none" dirty="0" err="1">
                <a:solidFill>
                  <a:schemeClr val="dk1"/>
                </a:solidFill>
                <a:latin typeface="Calibri"/>
                <a:ea typeface="Calibri"/>
                <a:cs typeface="Calibri"/>
                <a:sym typeface="Calibri"/>
              </a:rPr>
              <a:t>장애인</a:t>
            </a:r>
            <a:r>
              <a:rPr lang="en-US" sz="2300" b="1" i="0" u="none" strike="noStrike" cap="none" dirty="0">
                <a:solidFill>
                  <a:schemeClr val="dk1"/>
                </a:solidFill>
                <a:latin typeface="Calibri"/>
                <a:ea typeface="Calibri"/>
                <a:cs typeface="Calibri"/>
                <a:sym typeface="Calibri"/>
              </a:rPr>
              <a:t> </a:t>
            </a:r>
            <a:r>
              <a:rPr lang="en-US" sz="2300" b="1" i="0" u="none" strike="noStrike" cap="none" dirty="0" err="1">
                <a:solidFill>
                  <a:schemeClr val="dk1"/>
                </a:solidFill>
                <a:latin typeface="Calibri"/>
                <a:ea typeface="Calibri"/>
                <a:cs typeface="Calibri"/>
                <a:sym typeface="Calibri"/>
              </a:rPr>
              <a:t>등록자</a:t>
            </a:r>
            <a:r>
              <a:rPr lang="en-US" sz="2300" b="1" i="0" u="none" strike="noStrike" cap="none" dirty="0">
                <a:solidFill>
                  <a:schemeClr val="dk1"/>
                </a:solidFill>
                <a:latin typeface="Calibri"/>
                <a:ea typeface="Calibri"/>
                <a:cs typeface="Calibri"/>
                <a:sym typeface="Calibri"/>
              </a:rPr>
              <a:t>  수 </a:t>
            </a:r>
            <a:r>
              <a:rPr lang="en-US" sz="2300" b="1" i="0" u="none" strike="noStrike" cap="none" dirty="0" err="1">
                <a:solidFill>
                  <a:schemeClr val="dk1"/>
                </a:solidFill>
                <a:latin typeface="Calibri"/>
                <a:ea typeface="Calibri"/>
                <a:cs typeface="Calibri"/>
                <a:sym typeface="Calibri"/>
              </a:rPr>
              <a:t>이상치</a:t>
            </a:r>
            <a:r>
              <a:rPr lang="en-US" sz="2300" b="1" i="0" u="none" strike="noStrike" cap="none" dirty="0">
                <a:solidFill>
                  <a:schemeClr val="dk1"/>
                </a:solidFill>
                <a:latin typeface="Calibri"/>
                <a:ea typeface="Calibri"/>
                <a:cs typeface="Calibri"/>
                <a:sym typeface="Calibri"/>
              </a:rPr>
              <a:t> </a:t>
            </a:r>
            <a:r>
              <a:rPr lang="en-US" sz="2300" b="1" i="0" u="none" strike="noStrike" cap="none" dirty="0" err="1">
                <a:solidFill>
                  <a:schemeClr val="dk1"/>
                </a:solidFill>
                <a:latin typeface="Calibri"/>
                <a:ea typeface="Calibri"/>
                <a:cs typeface="Calibri"/>
                <a:sym typeface="Calibri"/>
              </a:rPr>
              <a:t>확인</a:t>
            </a:r>
            <a:endParaRPr sz="2300" b="1" i="0" u="none" strike="noStrike" cap="none" dirty="0">
              <a:solidFill>
                <a:srgbClr val="000000"/>
              </a:solidFill>
              <a:latin typeface="Arial"/>
              <a:ea typeface="Arial"/>
              <a:cs typeface="Arial"/>
              <a:sym typeface="Arial"/>
            </a:endParaRPr>
          </a:p>
        </p:txBody>
      </p:sp>
      <p:sp>
        <p:nvSpPr>
          <p:cNvPr id="18" name="Google Shape;227;g116e922a2d1_11_57">
            <a:extLst>
              <a:ext uri="{FF2B5EF4-FFF2-40B4-BE49-F238E27FC236}">
                <a16:creationId xmlns:a16="http://schemas.microsoft.com/office/drawing/2014/main" id="{ABC168DD-4C1E-41ED-B79B-3BCD5C481029}"/>
              </a:ext>
            </a:extLst>
          </p:cNvPr>
          <p:cNvSpPr txBox="1"/>
          <p:nvPr/>
        </p:nvSpPr>
        <p:spPr>
          <a:xfrm>
            <a:off x="1068696" y="3077296"/>
            <a:ext cx="7639800" cy="1200600"/>
          </a:xfrm>
          <a:prstGeom prst="rect">
            <a:avLst/>
          </a:prstGeom>
          <a:noFill/>
          <a:ln>
            <a:noFill/>
          </a:ln>
        </p:spPr>
        <p:txBody>
          <a:bodyPr spcFirstLastPara="1" wrap="square" lIns="91425" tIns="45700" rIns="91425" bIns="45700" anchor="t" anchorCtr="0">
            <a:spAutoFit/>
          </a:bodyPr>
          <a:lstStyle/>
          <a:p>
            <a:pPr marL="285750" marR="0" lvl="0" indent="-285750" algn="l" rtl="0">
              <a:lnSpc>
                <a:spcPct val="150000"/>
              </a:lnSpc>
              <a:spcBef>
                <a:spcPts val="0"/>
              </a:spcBef>
              <a:spcAft>
                <a:spcPts val="0"/>
              </a:spcAft>
              <a:buClr>
                <a:srgbClr val="000000"/>
              </a:buClr>
              <a:buSzPts val="1800"/>
              <a:buFont typeface="Arial"/>
              <a:buChar char="•"/>
            </a:pPr>
            <a:r>
              <a:rPr lang="en-US" sz="1800" b="0" i="0" u="none" strike="noStrike" cap="none" dirty="0" err="1">
                <a:solidFill>
                  <a:schemeClr val="dk1"/>
                </a:solidFill>
                <a:latin typeface="Calibri"/>
                <a:ea typeface="Calibri"/>
                <a:cs typeface="Calibri"/>
                <a:sym typeface="Calibri"/>
              </a:rPr>
              <a:t>등록된</a:t>
            </a:r>
            <a:r>
              <a:rPr lang="en-US" sz="1800" b="0" i="0" u="none" strike="noStrike" cap="none" dirty="0">
                <a:solidFill>
                  <a:schemeClr val="dk1"/>
                </a:solidFill>
                <a:latin typeface="Calibri"/>
                <a:ea typeface="Calibri"/>
                <a:cs typeface="Calibri"/>
                <a:sym typeface="Calibri"/>
              </a:rPr>
              <a:t> </a:t>
            </a:r>
            <a:r>
              <a:rPr lang="en-US" sz="1800" b="0" i="0" u="none" strike="noStrike" cap="none" dirty="0" err="1">
                <a:solidFill>
                  <a:schemeClr val="dk1"/>
                </a:solidFill>
                <a:latin typeface="Calibri"/>
                <a:ea typeface="Calibri"/>
                <a:cs typeface="Calibri"/>
                <a:sym typeface="Calibri"/>
              </a:rPr>
              <a:t>장애인</a:t>
            </a:r>
            <a:r>
              <a:rPr lang="en-US" sz="1800" b="0" i="0" u="none" strike="noStrike" cap="none" dirty="0">
                <a:solidFill>
                  <a:schemeClr val="dk1"/>
                </a:solidFill>
                <a:latin typeface="Calibri"/>
                <a:ea typeface="Calibri"/>
                <a:cs typeface="Calibri"/>
                <a:sym typeface="Calibri"/>
              </a:rPr>
              <a:t> </a:t>
            </a:r>
            <a:r>
              <a:rPr lang="en-US" sz="1800" b="0" i="0" u="none" strike="noStrike" cap="none" dirty="0" err="1">
                <a:solidFill>
                  <a:schemeClr val="dk1"/>
                </a:solidFill>
                <a:latin typeface="Calibri"/>
                <a:ea typeface="Calibri"/>
                <a:cs typeface="Calibri"/>
                <a:sym typeface="Calibri"/>
              </a:rPr>
              <a:t>수가</a:t>
            </a:r>
            <a:r>
              <a:rPr lang="en-US" sz="1800" b="0" i="0" u="none" strike="noStrike" cap="none" dirty="0">
                <a:solidFill>
                  <a:schemeClr val="dk1"/>
                </a:solidFill>
                <a:latin typeface="Calibri"/>
                <a:ea typeface="Calibri"/>
                <a:cs typeface="Calibri"/>
                <a:sym typeface="Calibri"/>
              </a:rPr>
              <a:t> </a:t>
            </a:r>
            <a:r>
              <a:rPr lang="en-US" sz="1800" b="0" i="0" u="none" strike="noStrike" cap="none" dirty="0" err="1">
                <a:solidFill>
                  <a:schemeClr val="dk1"/>
                </a:solidFill>
                <a:latin typeface="Calibri"/>
                <a:ea typeface="Calibri"/>
                <a:cs typeface="Calibri"/>
                <a:sym typeface="Calibri"/>
              </a:rPr>
              <a:t>유독</a:t>
            </a:r>
            <a:r>
              <a:rPr lang="en-US" sz="1800" b="0" i="0" u="none" strike="noStrike" cap="none" dirty="0">
                <a:solidFill>
                  <a:schemeClr val="dk1"/>
                </a:solidFill>
                <a:latin typeface="Calibri"/>
                <a:ea typeface="Calibri"/>
                <a:cs typeface="Calibri"/>
                <a:sym typeface="Calibri"/>
              </a:rPr>
              <a:t> </a:t>
            </a:r>
            <a:r>
              <a:rPr lang="en-US" sz="1800" b="0" i="0" u="none" strike="noStrike" cap="none" dirty="0" err="1">
                <a:solidFill>
                  <a:schemeClr val="dk1"/>
                </a:solidFill>
                <a:latin typeface="Calibri"/>
                <a:ea typeface="Calibri"/>
                <a:cs typeface="Calibri"/>
                <a:sym typeface="Calibri"/>
              </a:rPr>
              <a:t>많은</a:t>
            </a:r>
            <a:r>
              <a:rPr lang="en-US" sz="1800" b="0" i="0" u="none" strike="noStrike" cap="none" dirty="0">
                <a:solidFill>
                  <a:schemeClr val="dk1"/>
                </a:solidFill>
                <a:latin typeface="Calibri"/>
                <a:ea typeface="Calibri"/>
                <a:cs typeface="Calibri"/>
                <a:sym typeface="Calibri"/>
              </a:rPr>
              <a:t> 구</a:t>
            </a:r>
            <a:r>
              <a:rPr lang="en-US" sz="1800" dirty="0">
                <a:solidFill>
                  <a:schemeClr val="dk1"/>
                </a:solidFill>
                <a:latin typeface="Calibri"/>
                <a:ea typeface="Calibri"/>
                <a:cs typeface="Calibri"/>
                <a:sym typeface="Calibri"/>
              </a:rPr>
              <a:t> </a:t>
            </a:r>
            <a:r>
              <a:rPr lang="en-US" sz="1800" b="0" i="0" u="none" strike="noStrike" cap="none" dirty="0" err="1">
                <a:solidFill>
                  <a:schemeClr val="dk1"/>
                </a:solidFill>
                <a:latin typeface="Calibri"/>
                <a:ea typeface="Calibri"/>
                <a:cs typeface="Calibri"/>
                <a:sym typeface="Calibri"/>
              </a:rPr>
              <a:t>확인</a:t>
            </a:r>
            <a:r>
              <a:rPr lang="en-US" sz="1800" dirty="0" err="1">
                <a:solidFill>
                  <a:schemeClr val="dk1"/>
                </a:solidFill>
                <a:latin typeface="Calibri"/>
                <a:ea typeface="Calibri"/>
                <a:cs typeface="Calibri"/>
                <a:sym typeface="Calibri"/>
              </a:rPr>
              <a:t>을</a:t>
            </a:r>
            <a:r>
              <a:rPr lang="en-US" sz="1800" dirty="0">
                <a:solidFill>
                  <a:schemeClr val="dk1"/>
                </a:solidFill>
                <a:latin typeface="Calibri"/>
                <a:ea typeface="Calibri"/>
                <a:cs typeface="Calibri"/>
                <a:sym typeface="Calibri"/>
              </a:rPr>
              <a:t> </a:t>
            </a:r>
            <a:r>
              <a:rPr lang="en-US" sz="1800" b="0" i="0" u="none" strike="noStrike" cap="none" dirty="0" err="1">
                <a:solidFill>
                  <a:schemeClr val="dk1"/>
                </a:solidFill>
                <a:latin typeface="Calibri"/>
                <a:ea typeface="Calibri"/>
                <a:cs typeface="Calibri"/>
                <a:sym typeface="Calibri"/>
              </a:rPr>
              <a:t>위해</a:t>
            </a:r>
            <a:r>
              <a:rPr lang="en-US" sz="1800" b="0" i="0" u="none" strike="noStrike" cap="none" dirty="0">
                <a:solidFill>
                  <a:schemeClr val="dk1"/>
                </a:solidFill>
                <a:latin typeface="Calibri"/>
                <a:ea typeface="Calibri"/>
                <a:cs typeface="Calibri"/>
                <a:sym typeface="Calibri"/>
              </a:rPr>
              <a:t> box-plot </a:t>
            </a:r>
            <a:r>
              <a:rPr lang="en-US" sz="1800" b="0" i="0" u="none" strike="noStrike" cap="none" dirty="0" err="1">
                <a:solidFill>
                  <a:schemeClr val="dk1"/>
                </a:solidFill>
                <a:latin typeface="Calibri"/>
                <a:ea typeface="Calibri"/>
                <a:cs typeface="Calibri"/>
                <a:sym typeface="Calibri"/>
              </a:rPr>
              <a:t>사용</a:t>
            </a:r>
            <a:endParaRPr sz="1800" b="0" i="0" u="none" strike="noStrike" cap="none" dirty="0">
              <a:solidFill>
                <a:schemeClr val="dk1"/>
              </a:solidFill>
              <a:latin typeface="Calibri"/>
              <a:ea typeface="Calibri"/>
              <a:cs typeface="Calibri"/>
              <a:sym typeface="Calibri"/>
            </a:endParaRPr>
          </a:p>
          <a:p>
            <a:pPr marL="285750" marR="0" lvl="0" indent="-285750" algn="l" rtl="0">
              <a:lnSpc>
                <a:spcPct val="150000"/>
              </a:lnSpc>
              <a:spcBef>
                <a:spcPts val="0"/>
              </a:spcBef>
              <a:spcAft>
                <a:spcPts val="0"/>
              </a:spcAft>
              <a:buClr>
                <a:srgbClr val="000000"/>
              </a:buClr>
              <a:buSzPts val="1800"/>
              <a:buFont typeface="Arial"/>
              <a:buChar char="•"/>
            </a:pPr>
            <a:r>
              <a:rPr lang="en-US" sz="1800" b="0" i="0" u="none" strike="noStrike" cap="none" dirty="0">
                <a:solidFill>
                  <a:schemeClr val="dk1"/>
                </a:solidFill>
                <a:latin typeface="Calibri"/>
                <a:ea typeface="Calibri"/>
                <a:cs typeface="Calibri"/>
                <a:sym typeface="Calibri"/>
              </a:rPr>
              <a:t>두 </a:t>
            </a:r>
            <a:r>
              <a:rPr lang="en-US" sz="1800" b="0" i="0" u="none" strike="noStrike" cap="none" dirty="0" err="1">
                <a:solidFill>
                  <a:schemeClr val="dk1"/>
                </a:solidFill>
                <a:latin typeface="Calibri"/>
                <a:ea typeface="Calibri"/>
                <a:cs typeface="Calibri"/>
                <a:sym typeface="Calibri"/>
              </a:rPr>
              <a:t>개의</a:t>
            </a:r>
            <a:r>
              <a:rPr lang="en-US" sz="1800" b="0" i="0" u="none" strike="noStrike" cap="none" dirty="0">
                <a:solidFill>
                  <a:schemeClr val="dk1"/>
                </a:solidFill>
                <a:latin typeface="Calibri"/>
                <a:ea typeface="Calibri"/>
                <a:cs typeface="Calibri"/>
                <a:sym typeface="Calibri"/>
              </a:rPr>
              <a:t> </a:t>
            </a:r>
            <a:r>
              <a:rPr lang="en-US" sz="1800" b="0" i="0" u="none" strike="noStrike" cap="none" dirty="0" err="1">
                <a:solidFill>
                  <a:schemeClr val="dk1"/>
                </a:solidFill>
                <a:latin typeface="Calibri"/>
                <a:ea typeface="Calibri"/>
                <a:cs typeface="Calibri"/>
                <a:sym typeface="Calibri"/>
              </a:rPr>
              <a:t>구에서</a:t>
            </a:r>
            <a:r>
              <a:rPr lang="en-US" sz="1800" b="0" i="0" u="none" strike="noStrike" cap="none" dirty="0">
                <a:solidFill>
                  <a:schemeClr val="dk1"/>
                </a:solidFill>
                <a:latin typeface="Calibri"/>
                <a:ea typeface="Calibri"/>
                <a:cs typeface="Calibri"/>
                <a:sym typeface="Calibri"/>
              </a:rPr>
              <a:t> </a:t>
            </a:r>
            <a:r>
              <a:rPr lang="en-US" sz="1800" b="0" i="0" u="none" strike="noStrike" cap="none" dirty="0" err="1">
                <a:solidFill>
                  <a:schemeClr val="dk1"/>
                </a:solidFill>
                <a:latin typeface="Calibri"/>
                <a:ea typeface="Calibri"/>
                <a:cs typeface="Calibri"/>
                <a:sym typeface="Calibri"/>
              </a:rPr>
              <a:t>이상치</a:t>
            </a:r>
            <a:r>
              <a:rPr lang="en-US" sz="1800" b="0" i="0" u="none" strike="noStrike" cap="none" dirty="0">
                <a:solidFill>
                  <a:schemeClr val="dk1"/>
                </a:solidFill>
                <a:latin typeface="Calibri"/>
                <a:ea typeface="Calibri"/>
                <a:cs typeface="Calibri"/>
                <a:sym typeface="Calibri"/>
              </a:rPr>
              <a:t> </a:t>
            </a:r>
            <a:r>
              <a:rPr lang="en-US" sz="1800" b="0" i="0" u="none" strike="noStrike" cap="none" dirty="0" err="1">
                <a:solidFill>
                  <a:schemeClr val="dk1"/>
                </a:solidFill>
                <a:latin typeface="Calibri"/>
                <a:ea typeface="Calibri"/>
                <a:cs typeface="Calibri"/>
                <a:sym typeface="Calibri"/>
              </a:rPr>
              <a:t>확인</a:t>
            </a:r>
            <a:r>
              <a:rPr lang="en-US" sz="1800" b="0" i="0" u="none" strike="noStrike" cap="none" dirty="0">
                <a:solidFill>
                  <a:schemeClr val="dk1"/>
                </a:solidFill>
                <a:latin typeface="Calibri"/>
                <a:ea typeface="Calibri"/>
                <a:cs typeface="Calibri"/>
                <a:sym typeface="Calibri"/>
              </a:rPr>
              <a:t> 후, </a:t>
            </a:r>
            <a:r>
              <a:rPr lang="en-US" sz="1800" b="0" i="0" u="none" strike="noStrike" cap="none" dirty="0" err="1">
                <a:solidFill>
                  <a:schemeClr val="dk1"/>
                </a:solidFill>
                <a:latin typeface="Calibri"/>
                <a:ea typeface="Calibri"/>
                <a:cs typeface="Calibri"/>
                <a:sym typeface="Calibri"/>
              </a:rPr>
              <a:t>해당하는</a:t>
            </a:r>
            <a:r>
              <a:rPr lang="en-US" sz="1800" b="0" i="0" u="none" strike="noStrike" cap="none" dirty="0">
                <a:solidFill>
                  <a:schemeClr val="dk1"/>
                </a:solidFill>
                <a:latin typeface="Calibri"/>
                <a:ea typeface="Calibri"/>
                <a:cs typeface="Calibri"/>
                <a:sym typeface="Calibri"/>
              </a:rPr>
              <a:t> </a:t>
            </a:r>
            <a:r>
              <a:rPr lang="en-US" sz="1800" b="0" i="0" u="none" strike="noStrike" cap="none" dirty="0" err="1">
                <a:solidFill>
                  <a:schemeClr val="dk1"/>
                </a:solidFill>
                <a:latin typeface="Calibri"/>
                <a:ea typeface="Calibri"/>
                <a:cs typeface="Calibri"/>
                <a:sym typeface="Calibri"/>
              </a:rPr>
              <a:t>데이터</a:t>
            </a:r>
            <a:r>
              <a:rPr lang="en-US" sz="1800" b="0" i="0" u="none" strike="noStrike" cap="none" dirty="0">
                <a:solidFill>
                  <a:schemeClr val="dk1"/>
                </a:solidFill>
                <a:latin typeface="Calibri"/>
                <a:ea typeface="Calibri"/>
                <a:cs typeface="Calibri"/>
                <a:sym typeface="Calibri"/>
              </a:rPr>
              <a:t> </a:t>
            </a:r>
            <a:r>
              <a:rPr lang="en-US" sz="1800" b="0" i="0" u="none" strike="noStrike" cap="none" dirty="0" err="1">
                <a:solidFill>
                  <a:schemeClr val="dk1"/>
                </a:solidFill>
                <a:latin typeface="Calibri"/>
                <a:ea typeface="Calibri"/>
                <a:cs typeface="Calibri"/>
                <a:sym typeface="Calibri"/>
              </a:rPr>
              <a:t>인덱스를</a:t>
            </a:r>
            <a:r>
              <a:rPr lang="en-US" sz="1800" b="0" i="0" u="none" strike="noStrike" cap="none" dirty="0">
                <a:solidFill>
                  <a:schemeClr val="dk1"/>
                </a:solidFill>
                <a:latin typeface="Calibri"/>
                <a:ea typeface="Calibri"/>
                <a:cs typeface="Calibri"/>
                <a:sym typeface="Calibri"/>
              </a:rPr>
              <a:t> </a:t>
            </a:r>
            <a:r>
              <a:rPr lang="en-US" sz="1800" b="0" i="0" u="none" strike="noStrike" cap="none" dirty="0" err="1">
                <a:solidFill>
                  <a:schemeClr val="dk1"/>
                </a:solidFill>
                <a:latin typeface="Calibri"/>
                <a:ea typeface="Calibri"/>
                <a:cs typeface="Calibri"/>
                <a:sym typeface="Calibri"/>
              </a:rPr>
              <a:t>구한</a:t>
            </a:r>
            <a:r>
              <a:rPr lang="en-US" sz="1800" b="0" i="0" u="none" strike="noStrike" cap="none" dirty="0">
                <a:solidFill>
                  <a:schemeClr val="dk1"/>
                </a:solidFill>
                <a:latin typeface="Calibri"/>
                <a:ea typeface="Calibri"/>
                <a:cs typeface="Calibri"/>
                <a:sym typeface="Calibri"/>
              </a:rPr>
              <a:t> </a:t>
            </a:r>
            <a:r>
              <a:rPr lang="en-US" sz="1800" b="0" i="0" u="none" strike="noStrike" cap="none" dirty="0" err="1">
                <a:solidFill>
                  <a:schemeClr val="dk1"/>
                </a:solidFill>
                <a:latin typeface="Calibri"/>
                <a:ea typeface="Calibri"/>
                <a:cs typeface="Calibri"/>
                <a:sym typeface="Calibri"/>
              </a:rPr>
              <a:t>결과</a:t>
            </a:r>
            <a:r>
              <a:rPr lang="en-US" sz="1800" b="0" i="0" u="none" strike="noStrike" cap="none" dirty="0">
                <a:solidFill>
                  <a:schemeClr val="dk1"/>
                </a:solidFill>
                <a:latin typeface="Calibri"/>
                <a:ea typeface="Calibri"/>
                <a:cs typeface="Calibri"/>
                <a:sym typeface="Calibri"/>
              </a:rPr>
              <a:t> </a:t>
            </a:r>
            <a:endParaRPr sz="1800" b="0" i="0" u="none" strike="noStrike" cap="none" dirty="0">
              <a:solidFill>
                <a:schemeClr val="dk1"/>
              </a:solidFill>
              <a:latin typeface="Calibri"/>
              <a:ea typeface="Calibri"/>
              <a:cs typeface="Calibri"/>
              <a:sym typeface="Calibri"/>
            </a:endParaRPr>
          </a:p>
          <a:p>
            <a:pPr marL="0" marR="0" lvl="0" indent="0" algn="l" rtl="0">
              <a:lnSpc>
                <a:spcPct val="150000"/>
              </a:lnSpc>
              <a:spcBef>
                <a:spcPts val="0"/>
              </a:spcBef>
              <a:spcAft>
                <a:spcPts val="0"/>
              </a:spcAft>
              <a:buNone/>
            </a:pPr>
            <a:r>
              <a:rPr lang="en-US" sz="1800" b="0" i="0" u="none" strike="noStrike" cap="none" dirty="0">
                <a:solidFill>
                  <a:schemeClr val="dk1"/>
                </a:solidFill>
                <a:latin typeface="Calibri"/>
                <a:ea typeface="Calibri"/>
                <a:cs typeface="Calibri"/>
                <a:sym typeface="Calibri"/>
              </a:rPr>
              <a:t>      → </a:t>
            </a:r>
            <a:r>
              <a:rPr lang="en-US" sz="1800" b="1" i="0" u="none" strike="noStrike" cap="none" dirty="0" err="1">
                <a:solidFill>
                  <a:srgbClr val="0070C0"/>
                </a:solidFill>
                <a:latin typeface="Calibri"/>
                <a:ea typeface="Calibri"/>
                <a:cs typeface="Calibri"/>
                <a:sym typeface="Calibri"/>
              </a:rPr>
              <a:t>강서구</a:t>
            </a:r>
            <a:r>
              <a:rPr lang="en-US" sz="1800" b="1" i="0" u="none" strike="noStrike" cap="none" dirty="0">
                <a:solidFill>
                  <a:srgbClr val="0070C0"/>
                </a:solidFill>
                <a:latin typeface="Calibri"/>
                <a:ea typeface="Calibri"/>
                <a:cs typeface="Calibri"/>
                <a:sym typeface="Calibri"/>
              </a:rPr>
              <a:t> 28,727명, </a:t>
            </a:r>
            <a:r>
              <a:rPr lang="en-US" sz="1800" b="1" dirty="0" err="1">
                <a:solidFill>
                  <a:srgbClr val="0070C0"/>
                </a:solidFill>
                <a:latin typeface="Calibri"/>
                <a:ea typeface="Calibri"/>
                <a:cs typeface="Calibri"/>
                <a:sym typeface="Calibri"/>
              </a:rPr>
              <a:t>노원구</a:t>
            </a:r>
            <a:r>
              <a:rPr lang="en-US" sz="1800" b="1" dirty="0">
                <a:solidFill>
                  <a:srgbClr val="0070C0"/>
                </a:solidFill>
                <a:latin typeface="Calibri"/>
                <a:ea typeface="Calibri"/>
                <a:cs typeface="Calibri"/>
                <a:sym typeface="Calibri"/>
              </a:rPr>
              <a:t> 27,312명 </a:t>
            </a:r>
            <a:r>
              <a:rPr lang="en-US" sz="1800" b="0" i="0" u="none" strike="noStrike" cap="none" dirty="0" err="1">
                <a:solidFill>
                  <a:schemeClr val="dk1"/>
                </a:solidFill>
                <a:latin typeface="Calibri"/>
                <a:ea typeface="Calibri"/>
                <a:cs typeface="Calibri"/>
                <a:sym typeface="Calibri"/>
              </a:rPr>
              <a:t>임을</a:t>
            </a:r>
            <a:r>
              <a:rPr lang="en-US" sz="1800" b="0" i="0" u="none" strike="noStrike" cap="none" dirty="0">
                <a:solidFill>
                  <a:schemeClr val="dk1"/>
                </a:solidFill>
                <a:latin typeface="Calibri"/>
                <a:ea typeface="Calibri"/>
                <a:cs typeface="Calibri"/>
                <a:sym typeface="Calibri"/>
              </a:rPr>
              <a:t> </a:t>
            </a:r>
            <a:r>
              <a:rPr lang="en-US" sz="1800" b="0" i="0" u="none" strike="noStrike" cap="none" dirty="0" err="1">
                <a:solidFill>
                  <a:schemeClr val="dk1"/>
                </a:solidFill>
                <a:latin typeface="Calibri"/>
                <a:ea typeface="Calibri"/>
                <a:cs typeface="Calibri"/>
                <a:sym typeface="Calibri"/>
              </a:rPr>
              <a:t>확인</a:t>
            </a:r>
            <a:endParaRPr sz="1800" b="0" i="0" u="none" strike="noStrike" cap="none" dirty="0">
              <a:solidFill>
                <a:schemeClr val="dk1"/>
              </a:solidFill>
              <a:latin typeface="Calibri"/>
              <a:ea typeface="Calibri"/>
              <a:cs typeface="Calibri"/>
              <a:sym typeface="Calibri"/>
            </a:endParaRPr>
          </a:p>
        </p:txBody>
      </p:sp>
      <p:pic>
        <p:nvPicPr>
          <p:cNvPr id="19" name="Google Shape;230;g116e922a2d1_11_57">
            <a:extLst>
              <a:ext uri="{FF2B5EF4-FFF2-40B4-BE49-F238E27FC236}">
                <a16:creationId xmlns:a16="http://schemas.microsoft.com/office/drawing/2014/main" id="{E01B4A52-374A-4FC3-8B20-AB0272D1AEA7}"/>
              </a:ext>
            </a:extLst>
          </p:cNvPr>
          <p:cNvPicPr preferRelativeResize="0"/>
          <p:nvPr/>
        </p:nvPicPr>
        <p:blipFill rotWithShape="1">
          <a:blip r:embed="rId7">
            <a:alphaModFix/>
          </a:blip>
          <a:srcRect/>
          <a:stretch/>
        </p:blipFill>
        <p:spPr>
          <a:xfrm>
            <a:off x="1891665" y="4650235"/>
            <a:ext cx="5551464" cy="3795653"/>
          </a:xfrm>
          <a:prstGeom prst="rect">
            <a:avLst/>
          </a:prstGeom>
          <a:noFill/>
          <a:ln>
            <a:noFill/>
          </a:ln>
        </p:spPr>
      </p:pic>
      <p:sp>
        <p:nvSpPr>
          <p:cNvPr id="20" name="Google Shape;231;g116e922a2d1_11_57">
            <a:extLst>
              <a:ext uri="{FF2B5EF4-FFF2-40B4-BE49-F238E27FC236}">
                <a16:creationId xmlns:a16="http://schemas.microsoft.com/office/drawing/2014/main" id="{B92927F8-2241-4991-9F61-D7B048CF2757}"/>
              </a:ext>
            </a:extLst>
          </p:cNvPr>
          <p:cNvSpPr/>
          <p:nvPr/>
        </p:nvSpPr>
        <p:spPr>
          <a:xfrm>
            <a:off x="4597332" y="5006955"/>
            <a:ext cx="559500" cy="656700"/>
          </a:xfrm>
          <a:prstGeom prst="ellipse">
            <a:avLst/>
          </a:prstGeom>
          <a:noFill/>
          <a:ln w="38100" cap="flat" cmpd="sng">
            <a:solidFill>
              <a:srgbClr val="55A6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1" name="Google Shape;232;g116e922a2d1_11_57">
            <a:extLst>
              <a:ext uri="{FF2B5EF4-FFF2-40B4-BE49-F238E27FC236}">
                <a16:creationId xmlns:a16="http://schemas.microsoft.com/office/drawing/2014/main" id="{613B48EB-D025-4259-82AA-5C45013135B1}"/>
              </a:ext>
            </a:extLst>
          </p:cNvPr>
          <p:cNvSpPr/>
          <p:nvPr/>
        </p:nvSpPr>
        <p:spPr>
          <a:xfrm>
            <a:off x="5455300" y="5188505"/>
            <a:ext cx="2594100" cy="656700"/>
          </a:xfrm>
          <a:prstGeom prst="rect">
            <a:avLst/>
          </a:prstGeom>
          <a:solidFill>
            <a:srgbClr val="55A6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chemeClr val="lt1"/>
                </a:solidFill>
                <a:latin typeface="Calibri"/>
                <a:ea typeface="Calibri"/>
                <a:cs typeface="Calibri"/>
                <a:sym typeface="Calibri"/>
              </a:rPr>
              <a:t>특별히 장애인 등록자 수가 높을 것으로 예상되는 곳</a:t>
            </a:r>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161</TotalTime>
  <Words>1940</Words>
  <Application>Microsoft Office PowerPoint</Application>
  <PresentationFormat>사용자 지정</PresentationFormat>
  <Paragraphs>277</Paragraphs>
  <Slides>21</Slides>
  <Notes>21</Notes>
  <HiddenSlides>0</HiddenSlides>
  <MMClips>0</MMClips>
  <ScaleCrop>false</ScaleCrop>
  <HeadingPairs>
    <vt:vector size="6" baseType="variant">
      <vt:variant>
        <vt:lpstr>사용한 글꼴</vt:lpstr>
      </vt:variant>
      <vt:variant>
        <vt:i4>4</vt:i4>
      </vt:variant>
      <vt:variant>
        <vt:lpstr>테마</vt:lpstr>
      </vt:variant>
      <vt:variant>
        <vt:i4>1</vt:i4>
      </vt:variant>
      <vt:variant>
        <vt:lpstr>슬라이드 제목</vt:lpstr>
      </vt:variant>
      <vt:variant>
        <vt:i4>21</vt:i4>
      </vt:variant>
    </vt:vector>
  </HeadingPairs>
  <TitlesOfParts>
    <vt:vector size="26" baseType="lpstr">
      <vt:lpstr>Noto Sans Symbols</vt:lpstr>
      <vt:lpstr>Arial</vt:lpstr>
      <vt:lpstr>Calibri</vt:lpstr>
      <vt:lpstr>Wingdings</vt:lpstr>
      <vt:lpstr>Office Theme</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officegen</dc:creator>
  <cp:lastModifiedBy>박혜인</cp:lastModifiedBy>
  <cp:revision>15</cp:revision>
  <dcterms:created xsi:type="dcterms:W3CDTF">2022-02-18T23:00:57Z</dcterms:created>
  <dcterms:modified xsi:type="dcterms:W3CDTF">2022-02-24T03:08:20Z</dcterms:modified>
</cp:coreProperties>
</file>